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7" r:id="rId11"/>
    <p:sldId id="268" r:id="rId12"/>
    <p:sldId id="269" r:id="rId13"/>
    <p:sldId id="270" r:id="rId14"/>
    <p:sldId id="282" r:id="rId15"/>
    <p:sldId id="286" r:id="rId16"/>
    <p:sldId id="271" r:id="rId17"/>
    <p:sldId id="272" r:id="rId18"/>
    <p:sldId id="273" r:id="rId19"/>
    <p:sldId id="274" r:id="rId20"/>
    <p:sldId id="280" r:id="rId21"/>
    <p:sldId id="275" r:id="rId22"/>
    <p:sldId id="281" r:id="rId23"/>
    <p:sldId id="289" r:id="rId24"/>
    <p:sldId id="276" r:id="rId25"/>
    <p:sldId id="283" r:id="rId26"/>
    <p:sldId id="277" r:id="rId27"/>
    <p:sldId id="278" r:id="rId28"/>
    <p:sldId id="279" r:id="rId29"/>
    <p:sldId id="284" r:id="rId30"/>
    <p:sldId id="290" r:id="rId3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80" d="100"/>
          <a:sy n="80" d="100"/>
        </p:scale>
        <p:origin x="145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3183A-6769-4BA5-8BA6-F8B39591846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32C0-36E1-4155-B497-16501792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05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7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2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630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13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499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8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65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6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3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9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3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6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6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1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ADC9-83A6-4980-A563-9148BB192E9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F25A49-CAF6-4A6F-B330-963A8577A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1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  <p:sldLayoutId id="2147484548" r:id="rId12"/>
    <p:sldLayoutId id="2147484549" r:id="rId13"/>
    <p:sldLayoutId id="2147484550" r:id="rId14"/>
    <p:sldLayoutId id="2147484551" r:id="rId15"/>
    <p:sldLayoutId id="21474845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heinterviewguys.com/behavioral-interview-questions-and-answers-101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43200"/>
            <a:ext cx="5826719" cy="1646302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Interviewing with Confidence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0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Created by Linda Brannock 1/20/13, Updated 4/2/18 </a:t>
            </a:r>
            <a:endParaRPr lang="en-US" sz="10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40888"/>
            <a:ext cx="2132254" cy="135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495800"/>
            <a:ext cx="1450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Phone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1"/>
            <a:ext cx="7010400" cy="4952999"/>
          </a:xfrm>
        </p:spPr>
        <p:txBody>
          <a:bodyPr anchor="b">
            <a:normAutofit fontScale="92500" lnSpcReduction="2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Having an appropriate voice mail message is important</a:t>
            </a:r>
          </a:p>
          <a:p>
            <a:r>
              <a:rPr lang="en-US" sz="2000" dirty="0" smtClean="0"/>
              <a:t>Remember to Smile, it changes the tone of your voice</a:t>
            </a:r>
          </a:p>
          <a:p>
            <a:endParaRPr lang="en-US" sz="2000" dirty="0" smtClean="0"/>
          </a:p>
          <a:p>
            <a:r>
              <a:rPr lang="en-US" sz="2000" dirty="0" smtClean="0"/>
              <a:t>Voicemail Script Example:</a:t>
            </a:r>
          </a:p>
          <a:p>
            <a:pPr marL="0" indent="0">
              <a:buNone/>
            </a:pPr>
            <a:r>
              <a:rPr lang="en-US" sz="2000" dirty="0" smtClean="0"/>
              <a:t>“Hello</a:t>
            </a:r>
            <a:r>
              <a:rPr lang="en-US" sz="2000" dirty="0"/>
              <a:t>, this is ______________________. </a:t>
            </a:r>
            <a:r>
              <a:rPr lang="en-US" sz="2000" dirty="0" smtClean="0"/>
              <a:t>I’m </a:t>
            </a:r>
            <a:r>
              <a:rPr lang="en-US" sz="2000" dirty="0"/>
              <a:t>away from the phone right now, but your call is very important to me. Please leave a detailed message and I will be sure to return your call as soon as I can. Thank you for calling and have a great day</a:t>
            </a:r>
            <a:r>
              <a:rPr lang="en-US" sz="2000" dirty="0" smtClean="0"/>
              <a:t>!”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When you are contacted, write down:</a:t>
            </a:r>
          </a:p>
          <a:p>
            <a:pPr lvl="1"/>
            <a:r>
              <a:rPr lang="en-US" sz="1800" dirty="0"/>
              <a:t>The date and time of the </a:t>
            </a:r>
            <a:r>
              <a:rPr lang="en-US" sz="1800" dirty="0" smtClean="0"/>
              <a:t>interview</a:t>
            </a:r>
            <a:endParaRPr lang="en-US" sz="1800" dirty="0"/>
          </a:p>
          <a:p>
            <a:pPr lvl="1"/>
            <a:r>
              <a:rPr lang="en-US" sz="1800" dirty="0"/>
              <a:t>The person’s name that you will interview with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3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82313" cy="924475"/>
          </a:xfrm>
        </p:spPr>
        <p:txBody>
          <a:bodyPr/>
          <a:lstStyle/>
          <a:p>
            <a:r>
              <a:rPr lang="en-US" dirty="0" smtClean="0"/>
              <a:t>Email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6553200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/>
              <a:t>Having an appropriate email is also important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Most companies will correspond via email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Watch junk mail or spam mail, depending on settings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Have a separate email account strictly for job searching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When corresponding with email, correct grammar and spelling is a must</a:t>
            </a: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9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7277513" cy="924475"/>
          </a:xfrm>
        </p:spPr>
        <p:txBody>
          <a:bodyPr/>
          <a:lstStyle/>
          <a:p>
            <a:r>
              <a:rPr lang="en-US" dirty="0" smtClean="0"/>
              <a:t>Dressing for the Interview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09600" y="1381675"/>
            <a:ext cx="6172200" cy="49789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Carry a professional portfolio or briefcase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Should contain the following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Copies of your resume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Any important documentation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Clothing should be free from stains and tears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Hair should be neat and conventionally styled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Clean and trim fingernails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Tattoos and body piercings should not be visible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Check company culture</a:t>
            </a:r>
            <a:endParaRPr lang="en-US" sz="2000" dirty="0"/>
          </a:p>
        </p:txBody>
      </p:sp>
      <p:pic>
        <p:nvPicPr>
          <p:cNvPr id="5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3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6347714" cy="3880773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There is a lot to remember about making a good impression for an interview</a:t>
            </a:r>
          </a:p>
          <a:p>
            <a:endParaRPr lang="en-US" sz="2800" dirty="0" smtClean="0"/>
          </a:p>
          <a:p>
            <a:r>
              <a:rPr lang="en-US" sz="2800" dirty="0" smtClean="0"/>
              <a:t>Just Remember:</a:t>
            </a:r>
          </a:p>
          <a:p>
            <a:pPr lvl="1"/>
            <a:r>
              <a:rPr lang="en-US" sz="2800" dirty="0" smtClean="0"/>
              <a:t>Sound Professional </a:t>
            </a:r>
          </a:p>
          <a:p>
            <a:pPr lvl="1"/>
            <a:r>
              <a:rPr lang="en-US" sz="2800" dirty="0" smtClean="0"/>
              <a:t>Look Professional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42" y="294725"/>
            <a:ext cx="8134558" cy="924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3: Preparing for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3765"/>
            <a:ext cx="6347714" cy="388077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Always be prepared for the interview</a:t>
            </a:r>
          </a:p>
          <a:p>
            <a:pPr marL="13144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Find the location the day before at the same time of your interview</a:t>
            </a:r>
          </a:p>
          <a:p>
            <a:pPr marL="13144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Arrive 15 minutes early</a:t>
            </a:r>
          </a:p>
          <a:p>
            <a:pPr marL="13144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Turn cell </a:t>
            </a:r>
            <a:r>
              <a:rPr lang="en-US" sz="2000" dirty="0"/>
              <a:t>p</a:t>
            </a:r>
            <a:r>
              <a:rPr lang="en-US" sz="2000" dirty="0" smtClean="0"/>
              <a:t>hone </a:t>
            </a:r>
            <a:r>
              <a:rPr lang="en-US" sz="2000" dirty="0"/>
              <a:t>o</a:t>
            </a:r>
            <a:r>
              <a:rPr lang="en-US" sz="2000" dirty="0" smtClean="0"/>
              <a:t>ff</a:t>
            </a:r>
          </a:p>
          <a:p>
            <a:pPr marL="13144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Use a firm handshake</a:t>
            </a:r>
          </a:p>
          <a:p>
            <a:pPr marL="13144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Have all paperwork ready</a:t>
            </a:r>
          </a:p>
          <a:p>
            <a:pPr marL="1314450" lvl="2" indent="-514350">
              <a:buFont typeface="+mj-lt"/>
              <a:buAutoNum type="arabicPeriod"/>
            </a:pPr>
            <a:endParaRPr lang="en-US" sz="11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9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3880773"/>
          </a:xfrm>
        </p:spPr>
        <p:txBody>
          <a:bodyPr/>
          <a:lstStyle/>
          <a:p>
            <a:r>
              <a:rPr lang="en-US" dirty="0" smtClean="0"/>
              <a:t>Research the company</a:t>
            </a:r>
          </a:p>
          <a:p>
            <a:pPr lvl="2"/>
            <a:r>
              <a:rPr lang="en-US" dirty="0" smtClean="0"/>
              <a:t>As a part of the application process, you need to research the company</a:t>
            </a:r>
          </a:p>
          <a:p>
            <a:pPr lvl="2"/>
            <a:r>
              <a:rPr lang="en-US" dirty="0" smtClean="0"/>
              <a:t>Research the position </a:t>
            </a:r>
          </a:p>
          <a:p>
            <a:pPr lvl="2"/>
            <a:r>
              <a:rPr lang="en-US" dirty="0" smtClean="0"/>
              <a:t>Research the company culture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Practice answering interview questions</a:t>
            </a:r>
          </a:p>
          <a:p>
            <a:pPr lvl="2"/>
            <a:r>
              <a:rPr lang="en-US" dirty="0" smtClean="0"/>
              <a:t>Practice with friends and family</a:t>
            </a:r>
          </a:p>
          <a:p>
            <a:pPr lvl="2"/>
            <a:r>
              <a:rPr lang="en-US" dirty="0" smtClean="0"/>
              <a:t>Record yourself</a:t>
            </a:r>
            <a:endParaRPr lang="en-US" dirty="0"/>
          </a:p>
          <a:p>
            <a:pPr lvl="2"/>
            <a:r>
              <a:rPr lang="en-US" dirty="0" smtClean="0"/>
              <a:t>Practice using interview question online </a:t>
            </a:r>
          </a:p>
          <a:p>
            <a:pPr lvl="2"/>
            <a:r>
              <a:rPr lang="en-US" dirty="0" smtClean="0"/>
              <a:t>Ask for feedback</a:t>
            </a:r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98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447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4: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5029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This section is broken down into 4 parts: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1. Questions that may be asked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2. Questions that you should ask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3. Inappropriate questions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4. Answering Questions Using the S.T.A.R Method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Questions </a:t>
            </a:r>
            <a:r>
              <a:rPr lang="en-US" sz="2000" b="1" dirty="0"/>
              <a:t>are crucial </a:t>
            </a:r>
            <a:r>
              <a:rPr lang="en-US" sz="2000" b="1" dirty="0" smtClean="0"/>
              <a:t>in a job interview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 gives employers insight into who you are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 allows you to get a better understanding of the potential employer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4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086600" cy="1371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Section 4 Questions</a:t>
            </a:r>
            <a:br>
              <a:rPr lang="en-US" sz="3200" dirty="0" smtClean="0"/>
            </a:br>
            <a:r>
              <a:rPr lang="en-US" sz="3200" dirty="0" smtClean="0"/>
              <a:t>Part 1: Questions That You May be </a:t>
            </a:r>
            <a:r>
              <a:rPr lang="en-US" sz="3200" dirty="0"/>
              <a:t>A</a:t>
            </a:r>
            <a:r>
              <a:rPr lang="en-US" sz="3200" dirty="0" smtClean="0"/>
              <a:t>sked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64" y="1676400"/>
            <a:ext cx="6705600" cy="42127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During the interview, you will be asked questions</a:t>
            </a:r>
          </a:p>
          <a:p>
            <a:endParaRPr lang="en-US" sz="2000" dirty="0" smtClean="0"/>
          </a:p>
          <a:p>
            <a:r>
              <a:rPr lang="en-US" sz="2000" dirty="0" smtClean="0"/>
              <a:t>There are some fundamental rules about answering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 smtClean="0"/>
              <a:t>Take a moment to think about the answer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 smtClean="0"/>
              <a:t>When answering, speak clearly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 smtClean="0"/>
              <a:t>Answer honestly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 smtClean="0"/>
              <a:t>Try not to ramble/ keep it relevant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800" dirty="0" smtClean="0"/>
              <a:t>Speak positively about past experiences</a:t>
            </a:r>
          </a:p>
          <a:p>
            <a:pPr marL="1314450" lvl="2" indent="-51435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7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7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4 Questions</a:t>
            </a:r>
            <a:br>
              <a:rPr lang="en-US" dirty="0" smtClean="0"/>
            </a:br>
            <a:r>
              <a:rPr lang="en-US" dirty="0" smtClean="0"/>
              <a:t>Part 1: 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467600" cy="4800600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Think about these questions, how would you answer them?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do you know about this organization?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Why do you want to work for this organization?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What have you learned from mistakes on the job?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Tell me about a time when you helped resolve a dispute between others</a:t>
            </a:r>
            <a:r>
              <a:rPr lang="en-US" dirty="0"/>
              <a:t>.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Tell us about your level of computer skills/ project you work on.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2"/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6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858000" cy="1477962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Section 4 Questions:</a:t>
            </a:r>
            <a:br>
              <a:rPr lang="en-US" sz="2800" dirty="0" smtClean="0"/>
            </a:br>
            <a:r>
              <a:rPr lang="en-US" sz="2800" dirty="0" smtClean="0"/>
              <a:t>Part 2: Questions That You Should Ask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347714" cy="38807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Asking questions is equally important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It shows a genuine interest in the position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Shows you truly care about the future with the company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Provides further information about this company being a good fit for you</a:t>
            </a:r>
          </a:p>
          <a:p>
            <a:pPr lvl="1"/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5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347714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Job Search Techniques</a:t>
            </a:r>
          </a:p>
          <a:p>
            <a:pPr lvl="2"/>
            <a:r>
              <a:rPr lang="en-US" dirty="0" smtClean="0"/>
              <a:t>Prepares you for entry or reentry into the job market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Writing Effective Resumes</a:t>
            </a:r>
          </a:p>
          <a:p>
            <a:pPr lvl="2"/>
            <a:r>
              <a:rPr lang="en-US" dirty="0" smtClean="0"/>
              <a:t>Creating the perfect resume to get you that interview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Interviewing with Confidence</a:t>
            </a:r>
          </a:p>
          <a:p>
            <a:pPr lvl="2"/>
            <a:r>
              <a:rPr lang="en-US" dirty="0" smtClean="0"/>
              <a:t>Sets you up to have an outstanding </a:t>
            </a:r>
            <a:r>
              <a:rPr lang="en-US" smtClean="0"/>
              <a:t>interview experience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Soft Skills / Hard Skills</a:t>
            </a:r>
            <a:endParaRPr lang="en-US" dirty="0"/>
          </a:p>
          <a:p>
            <a:pPr lvl="2"/>
            <a:r>
              <a:rPr lang="en-US" dirty="0" smtClean="0"/>
              <a:t>Gain the job with you Hard Skills</a:t>
            </a:r>
          </a:p>
          <a:p>
            <a:pPr lvl="2"/>
            <a:r>
              <a:rPr lang="en-US" dirty="0" smtClean="0"/>
              <a:t>Lose the job with unprofessional Soft Skills</a:t>
            </a:r>
            <a:endParaRPr lang="en-US" dirty="0"/>
          </a:p>
        </p:txBody>
      </p:sp>
      <p:pic>
        <p:nvPicPr>
          <p:cNvPr id="5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4 Questions:</a:t>
            </a:r>
            <a:br>
              <a:rPr lang="en-US" dirty="0" smtClean="0"/>
            </a:br>
            <a:r>
              <a:rPr lang="en-US" dirty="0" smtClean="0"/>
              <a:t>Part 2: 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" y="1676400"/>
            <a:ext cx="75438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/>
              <a:t>Some questions that you should ask: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How do you measure success within the company, or this positon?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Are there additional skills or experiences not listed in the job posting that you’re </a:t>
            </a:r>
            <a:r>
              <a:rPr lang="en-US" sz="1800" dirty="0"/>
              <a:t>looking for in an ideal candidate</a:t>
            </a:r>
            <a:r>
              <a:rPr lang="en-US" sz="1800" dirty="0" smtClean="0"/>
              <a:t>?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What training programs are available to your employees</a:t>
            </a:r>
            <a:r>
              <a:rPr lang="en-US" sz="1800" dirty="0" smtClean="0"/>
              <a:t>?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Do you have any hesitations about my qualifications? 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b="1" dirty="0" smtClean="0"/>
              <a:t>You should not ask about:</a:t>
            </a:r>
          </a:p>
          <a:p>
            <a:pPr marL="971550" lvl="1" indent="-457200">
              <a:lnSpc>
                <a:spcPct val="150000"/>
              </a:lnSpc>
            </a:pPr>
            <a:r>
              <a:rPr lang="en-US" sz="1800" dirty="0" smtClean="0"/>
              <a:t>Negative information &amp; gossip</a:t>
            </a:r>
          </a:p>
          <a:p>
            <a:pPr marL="971550" lvl="1" indent="-457200">
              <a:lnSpc>
                <a:spcPct val="150000"/>
              </a:lnSpc>
            </a:pPr>
            <a:r>
              <a:rPr lang="en-US" sz="1800" dirty="0" smtClean="0"/>
              <a:t>Background checks, benefits, etc.</a:t>
            </a:r>
          </a:p>
          <a:p>
            <a:pPr marL="971550" lvl="1" indent="-457200">
              <a:lnSpc>
                <a:spcPct val="150000"/>
              </a:lnSpc>
            </a:pPr>
            <a:r>
              <a:rPr lang="en-US" sz="1800" dirty="0" smtClean="0"/>
              <a:t>Questions that can be answered through basic research</a:t>
            </a:r>
          </a:p>
          <a:p>
            <a:pPr lvl="1"/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4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09600"/>
            <a:ext cx="6576312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4 Questions: </a:t>
            </a:r>
            <a:br>
              <a:rPr lang="en-US" dirty="0" smtClean="0"/>
            </a:br>
            <a:r>
              <a:rPr lang="en-US" dirty="0" smtClean="0"/>
              <a:t>Part 3: Inappropriate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66" y="2133600"/>
            <a:ext cx="6781800" cy="4051437"/>
          </a:xfrm>
        </p:spPr>
        <p:txBody>
          <a:bodyPr/>
          <a:lstStyle/>
          <a:p>
            <a:r>
              <a:rPr lang="en-US" sz="2400" dirty="0" smtClean="0"/>
              <a:t>There are questions that may be asked that are illegal</a:t>
            </a:r>
          </a:p>
          <a:p>
            <a:pPr lvl="1"/>
            <a:r>
              <a:rPr lang="en-US" sz="2000" dirty="0" smtClean="0"/>
              <a:t>These questions can be, but not limited, to:</a:t>
            </a:r>
          </a:p>
          <a:p>
            <a:pPr lvl="2"/>
            <a:r>
              <a:rPr lang="en-US" sz="1800" dirty="0" smtClean="0"/>
              <a:t>Race</a:t>
            </a:r>
          </a:p>
          <a:p>
            <a:pPr lvl="2"/>
            <a:r>
              <a:rPr lang="en-US" sz="1800" dirty="0" smtClean="0"/>
              <a:t>Gender</a:t>
            </a:r>
          </a:p>
          <a:p>
            <a:pPr lvl="2"/>
            <a:r>
              <a:rPr lang="en-US" sz="1800" dirty="0" smtClean="0"/>
              <a:t>Religion</a:t>
            </a:r>
          </a:p>
          <a:p>
            <a:pPr lvl="2"/>
            <a:r>
              <a:rPr lang="en-US" sz="1800" dirty="0" smtClean="0"/>
              <a:t>Age</a:t>
            </a:r>
          </a:p>
          <a:p>
            <a:pPr lvl="2"/>
            <a:r>
              <a:rPr lang="en-US" sz="1800" dirty="0" smtClean="0"/>
              <a:t>Marital and Family Status</a:t>
            </a:r>
          </a:p>
          <a:p>
            <a:pPr lvl="2"/>
            <a:r>
              <a:rPr lang="en-US" sz="1800" dirty="0" smtClean="0"/>
              <a:t>Health and Physical Abilities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lvl="1"/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924800" cy="1905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Section 4 Questions:</a:t>
            </a:r>
            <a:br>
              <a:rPr lang="en-US" sz="4400" dirty="0" smtClean="0"/>
            </a:br>
            <a:r>
              <a:rPr lang="en-US" sz="4400" dirty="0" smtClean="0"/>
              <a:t>Part 3: What to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1600200"/>
            <a:ext cx="733425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b="1" dirty="0" smtClean="0"/>
              <a:t>If you are asked an inappropriate question, take time to figure out the intent of the question</a:t>
            </a:r>
          </a:p>
          <a:p>
            <a:pPr marL="685800" lvl="1">
              <a:lnSpc>
                <a:spcPct val="150000"/>
              </a:lnSpc>
            </a:pPr>
            <a:r>
              <a:rPr lang="en-US" sz="2200" dirty="0" smtClean="0"/>
              <a:t>Ask  “How is this question relevant to the position?”</a:t>
            </a:r>
          </a:p>
          <a:p>
            <a:pPr indent="-342900">
              <a:lnSpc>
                <a:spcPct val="150000"/>
              </a:lnSpc>
            </a:pPr>
            <a:r>
              <a:rPr lang="en-US" sz="2200" b="1" dirty="0" smtClean="0"/>
              <a:t>Once intent is determined</a:t>
            </a:r>
          </a:p>
          <a:p>
            <a:pPr marL="742950" lvl="1" indent="-342900">
              <a:lnSpc>
                <a:spcPct val="150000"/>
              </a:lnSpc>
            </a:pPr>
            <a:r>
              <a:rPr lang="en-US" sz="2200" dirty="0" smtClean="0"/>
              <a:t>If you feel the question is harmless, go ahead and answer the question</a:t>
            </a:r>
          </a:p>
          <a:p>
            <a:pPr marL="742950" lvl="1" indent="-342900">
              <a:lnSpc>
                <a:spcPct val="150000"/>
              </a:lnSpc>
            </a:pPr>
            <a:r>
              <a:rPr lang="en-US" sz="2200" dirty="0" smtClean="0"/>
              <a:t>If you feel the question is inappropriate, you may simply say, “I am not comfortable answering that question”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2200" b="1" dirty="0" smtClean="0"/>
              <a:t>Note: </a:t>
            </a:r>
            <a:r>
              <a:rPr lang="en-US" sz="2200" dirty="0" smtClean="0"/>
              <a:t>If you refuse to answer any questions, you may be disqualified for the position</a:t>
            </a:r>
          </a:p>
          <a:p>
            <a:pPr marL="1314450" lvl="2" indent="-514350"/>
            <a:endParaRPr lang="en-US" sz="2000" dirty="0" smtClean="0"/>
          </a:p>
          <a:p>
            <a:pPr marL="800100" lvl="2" indent="0">
              <a:buNone/>
            </a:pPr>
            <a:endParaRPr lang="en-US" sz="20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9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48600" cy="1371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Section 4 Questions:</a:t>
            </a:r>
            <a:br>
              <a:rPr lang="en-US" sz="4400" dirty="0" smtClean="0"/>
            </a:br>
            <a:r>
              <a:rPr lang="en-US" sz="4400" dirty="0" smtClean="0"/>
              <a:t>Part 4: S.T.A.R Method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905000"/>
            <a:ext cx="7162800" cy="4419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b="1" dirty="0" smtClean="0"/>
              <a:t>Using the S.T.A.R Method  to answer interview questions allows employers to get a better understanding of your skills and behavior. </a:t>
            </a:r>
          </a:p>
          <a:p>
            <a:pPr marL="685800" lvl="1">
              <a:lnSpc>
                <a:spcPct val="150000"/>
              </a:lnSpc>
            </a:pPr>
            <a:r>
              <a:rPr lang="en-US" sz="2200" dirty="0" smtClean="0"/>
              <a:t>S= Situation</a:t>
            </a:r>
          </a:p>
          <a:p>
            <a:pPr marL="685800" lvl="1">
              <a:lnSpc>
                <a:spcPct val="150000"/>
              </a:lnSpc>
            </a:pPr>
            <a:r>
              <a:rPr lang="en-US" sz="2200" dirty="0" smtClean="0"/>
              <a:t>T= Task</a:t>
            </a:r>
          </a:p>
          <a:p>
            <a:pPr marL="685800" lvl="1">
              <a:lnSpc>
                <a:spcPct val="150000"/>
              </a:lnSpc>
            </a:pPr>
            <a:r>
              <a:rPr lang="en-US" sz="2200" dirty="0" smtClean="0"/>
              <a:t>A= Action</a:t>
            </a:r>
          </a:p>
          <a:p>
            <a:pPr marL="685800" lvl="1">
              <a:lnSpc>
                <a:spcPct val="150000"/>
              </a:lnSpc>
            </a:pPr>
            <a:r>
              <a:rPr lang="en-US" sz="2200" dirty="0" smtClean="0"/>
              <a:t>R= Result</a:t>
            </a:r>
          </a:p>
          <a:p>
            <a:pPr indent="-342900">
              <a:lnSpc>
                <a:spcPct val="150000"/>
              </a:lnSpc>
            </a:pPr>
            <a:r>
              <a:rPr lang="en-US" sz="2200" b="1" dirty="0" smtClean="0"/>
              <a:t>Remember practice makes perfect</a:t>
            </a:r>
          </a:p>
          <a:p>
            <a:pPr marL="742950" lvl="1" indent="-342900">
              <a:lnSpc>
                <a:spcPct val="150000"/>
              </a:lnSpc>
            </a:pPr>
            <a:r>
              <a:rPr lang="en-US" sz="2200" dirty="0" smtClean="0"/>
              <a:t>Take time to go online to pull up Behavioral Base Interview Questions</a:t>
            </a:r>
          </a:p>
          <a:p>
            <a:pPr marL="742950" lvl="1" indent="-342900">
              <a:lnSpc>
                <a:spcPct val="150000"/>
              </a:lnSpc>
            </a:pPr>
            <a:r>
              <a:rPr lang="en-US" sz="2200" dirty="0" smtClean="0"/>
              <a:t>Use the S.T.A.R method to answer the question and submit your answers to see how your answers match up with your peers. </a:t>
            </a:r>
          </a:p>
          <a:p>
            <a:pPr lvl="1" indent="-342900">
              <a:lnSpc>
                <a:spcPct val="150000"/>
              </a:lnSpc>
            </a:pPr>
            <a:r>
              <a:rPr lang="en-US" sz="2200" dirty="0">
                <a:hlinkClick r:id="rId2"/>
              </a:rPr>
              <a:t>http://theinterviewguys.com/behavioral-interview-questions-and-answers-101</a:t>
            </a:r>
            <a:r>
              <a:rPr lang="en-US" sz="2200" dirty="0" smtClean="0">
                <a:hlinkClick r:id="rId2"/>
              </a:rPr>
              <a:t>/#</a:t>
            </a:r>
            <a:r>
              <a:rPr lang="en-US" sz="2200" dirty="0" smtClean="0"/>
              <a:t> </a:t>
            </a:r>
          </a:p>
          <a:p>
            <a:pPr marL="1314450" lvl="2" indent="-514350"/>
            <a:endParaRPr lang="en-US" sz="2000" dirty="0" smtClean="0"/>
          </a:p>
          <a:p>
            <a:pPr marL="800100" lvl="2" indent="0">
              <a:buNone/>
            </a:pPr>
            <a:endParaRPr lang="en-US" sz="20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6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14500"/>
            <a:ext cx="6400800" cy="42291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Part 1: Questions during an interview create dialogue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Part 2: Good questions help you make your decision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Part 3: Inappropriate questions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Part 4: Practice makes perfect using the S.T.A R method better than “yes” or “no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</a:p>
          <a:p>
            <a:endParaRPr lang="en-US" sz="24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 5: End of the Interview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26" y="1371600"/>
            <a:ext cx="6347714" cy="38807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Be prepared to have an answer if you are immediately offered the job 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It is okay to ask for some time to consider the offer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Do not forget to follow-up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Ask the employer for a preferred method of follow-up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Use the preferred method</a:t>
            </a:r>
          </a:p>
          <a:p>
            <a:pPr lvl="3">
              <a:lnSpc>
                <a:spcPct val="150000"/>
              </a:lnSpc>
            </a:pPr>
            <a:r>
              <a:rPr lang="en-US" sz="1600" dirty="0" smtClean="0"/>
              <a:t>Email</a:t>
            </a:r>
          </a:p>
          <a:p>
            <a:pPr lvl="3">
              <a:lnSpc>
                <a:spcPct val="150000"/>
              </a:lnSpc>
            </a:pPr>
            <a:r>
              <a:rPr lang="en-US" sz="1600" dirty="0" smtClean="0"/>
              <a:t>Phone</a:t>
            </a:r>
            <a:endParaRPr lang="en-US" sz="16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7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Post Interview Etiquette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/>
              <a:t>It is customary to send the employer a thank you letter.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It can be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Handwritten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Typed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Emailed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Send within 24 hours of the interview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It leaves a good impression for the employer and keeps you in their mind</a:t>
            </a:r>
            <a:endParaRPr lang="en-US" sz="18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4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76200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Sample Thank You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315200" cy="5029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US" sz="1200" dirty="0" smtClean="0"/>
          </a:p>
          <a:p>
            <a:pPr>
              <a:lnSpc>
                <a:spcPct val="80000"/>
              </a:lnSpc>
              <a:buNone/>
            </a:pPr>
            <a:r>
              <a:rPr lang="en-US" sz="1200" dirty="0" smtClean="0"/>
              <a:t>Ronald </a:t>
            </a:r>
            <a:r>
              <a:rPr lang="en-US" sz="1200" dirty="0"/>
              <a:t>Morgan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123 Main Street Apt. </a:t>
            </a:r>
            <a:r>
              <a:rPr lang="en-US" sz="1200" dirty="0" smtClean="0"/>
              <a:t>C-3 Santa </a:t>
            </a:r>
            <a:r>
              <a:rPr lang="en-US" sz="1200" dirty="0"/>
              <a:t>Fe, NM 55050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Phone: (123)123-4567 Email: rmorgan@xyz.com</a:t>
            </a:r>
          </a:p>
          <a:p>
            <a:pPr algn="ctr">
              <a:spcBef>
                <a:spcPts val="0"/>
              </a:spcBef>
              <a:buNone/>
            </a:pP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January 19, </a:t>
            </a:r>
            <a:r>
              <a:rPr lang="en-US" sz="1200" dirty="0" smtClean="0"/>
              <a:t>20xx</a:t>
            </a:r>
          </a:p>
          <a:p>
            <a:pPr>
              <a:spcBef>
                <a:spcPts val="0"/>
              </a:spcBef>
              <a:buNone/>
            </a:pP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Mr. Vincent Jimenez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Research and Development Manager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Computers International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11234 West Ivan Avenue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Albuquerque, NM 55051</a:t>
            </a:r>
          </a:p>
          <a:p>
            <a:pPr>
              <a:spcBef>
                <a:spcPts val="0"/>
              </a:spcBef>
              <a:buNone/>
            </a:pP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Dear </a:t>
            </a:r>
            <a:r>
              <a:rPr lang="en-US" sz="1200" dirty="0"/>
              <a:t>Mr. Jimenez: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I wanted to thank you for the time you spent reviewing and discussing my skills for </a:t>
            </a:r>
            <a:r>
              <a:rPr lang="en-US" sz="1200" dirty="0" smtClean="0"/>
              <a:t>the computer </a:t>
            </a:r>
            <a:r>
              <a:rPr lang="en-US" sz="1200" dirty="0"/>
              <a:t>analyst position. I enjoyed learning more about your company and plans for </a:t>
            </a:r>
            <a:r>
              <a:rPr lang="en-US" sz="1200" dirty="0" smtClean="0"/>
              <a:t>the future</a:t>
            </a:r>
            <a:r>
              <a:rPr lang="en-US" sz="1200" dirty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The position sounds very interesting, particularly since it would be an opportunity </a:t>
            </a:r>
            <a:r>
              <a:rPr lang="en-US" sz="1200" dirty="0" smtClean="0"/>
              <a:t>for me </a:t>
            </a:r>
            <a:r>
              <a:rPr lang="en-US" sz="1200" dirty="0"/>
              <a:t>to use my skills and experience in computer programming and </a:t>
            </a:r>
            <a:r>
              <a:rPr lang="en-US" sz="1200" dirty="0" smtClean="0"/>
              <a:t>troubleshooting. I </a:t>
            </a:r>
            <a:r>
              <a:rPr lang="en-US" sz="1200" dirty="0"/>
              <a:t>will call you in a few days in the hope that you have reached a decision favorable </a:t>
            </a:r>
            <a:r>
              <a:rPr lang="en-US" sz="1200" dirty="0" smtClean="0"/>
              <a:t>to both </a:t>
            </a:r>
            <a:r>
              <a:rPr lang="en-US" sz="1200" dirty="0"/>
              <a:t>of us.</a:t>
            </a:r>
          </a:p>
          <a:p>
            <a:pPr>
              <a:spcBef>
                <a:spcPts val="0"/>
              </a:spcBef>
              <a:buNone/>
            </a:pP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Sincerely,</a:t>
            </a:r>
          </a:p>
          <a:p>
            <a:pPr>
              <a:spcBef>
                <a:spcPts val="0"/>
              </a:spcBef>
              <a:buNone/>
            </a:pP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Ronald Morgan</a:t>
            </a:r>
          </a:p>
          <a:p>
            <a:endParaRPr lang="en-US" sz="24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1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6</a:t>
            </a:r>
            <a:r>
              <a:rPr lang="en-US" dirty="0" smtClean="0"/>
              <a:t>: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162800" cy="533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1800" b="1" dirty="0" smtClean="0"/>
          </a:p>
          <a:p>
            <a:pPr>
              <a:lnSpc>
                <a:spcPct val="150000"/>
              </a:lnSpc>
            </a:pPr>
            <a:r>
              <a:rPr lang="en-US" sz="1800" b="1" dirty="0" smtClean="0"/>
              <a:t>Congratulations, you were offered the job!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However, there maybe doubts due to salary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If the salary is negotiable, then you can negotiate for a higher salary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Some things to remember when negotiating salary: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Have </a:t>
            </a:r>
            <a:r>
              <a:rPr lang="en-US" sz="1600" dirty="0"/>
              <a:t>a </a:t>
            </a:r>
            <a:r>
              <a:rPr lang="en-US" sz="1600" dirty="0" smtClean="0"/>
              <a:t>realistic salary </a:t>
            </a:r>
            <a:r>
              <a:rPr lang="en-US" sz="1600" dirty="0"/>
              <a:t>figure </a:t>
            </a:r>
            <a:r>
              <a:rPr lang="en-US" sz="1600" dirty="0" smtClean="0"/>
              <a:t>in mind</a:t>
            </a:r>
            <a:endParaRPr lang="en-US" sz="1600" dirty="0"/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When negotiating, support your offers with evidence</a:t>
            </a: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4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6934200" cy="48006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Have a good method to follow up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Be courteous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Support yourself with evidence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Extensive negotiations may lead to someone else being offered the position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Reflect on how you can improve </a:t>
            </a:r>
            <a:endParaRPr lang="en-US" sz="28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8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Interviewing with Confidence Overview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7952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Interview Types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Dressing for the Interview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Making A Good Impression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Preparing for the Interview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Questions</a:t>
            </a:r>
          </a:p>
          <a:p>
            <a:pPr lvl="1"/>
            <a:r>
              <a:rPr lang="en-US" sz="1800" dirty="0" smtClean="0"/>
              <a:t>Questions that maybe asked</a:t>
            </a:r>
          </a:p>
          <a:p>
            <a:pPr lvl="1"/>
            <a:r>
              <a:rPr lang="en-US" sz="1800" dirty="0" smtClean="0"/>
              <a:t>Questions to Ask</a:t>
            </a:r>
          </a:p>
          <a:p>
            <a:pPr lvl="1"/>
            <a:r>
              <a:rPr lang="en-US" sz="1800" dirty="0" smtClean="0"/>
              <a:t>Inappropriate Question</a:t>
            </a:r>
          </a:p>
          <a:p>
            <a:pPr lvl="1"/>
            <a:r>
              <a:rPr lang="en-US" sz="1800" dirty="0" smtClean="0"/>
              <a:t>S.T.A.R Method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The End of the Interview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Post Interview Etiquette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Negotiations</a:t>
            </a:r>
            <a:endParaRPr lang="en-US" sz="2000" dirty="0"/>
          </a:p>
        </p:txBody>
      </p:sp>
      <p:pic>
        <p:nvPicPr>
          <p:cNvPr id="5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9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c logo with tagline you can green yell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3" y="904994"/>
            <a:ext cx="6703412" cy="427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495800"/>
            <a:ext cx="1450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5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609601"/>
            <a:ext cx="8229600" cy="6858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Section 1: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nterview Types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905000"/>
            <a:ext cx="7162800" cy="4343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Common Interview Types</a:t>
            </a:r>
          </a:p>
          <a:p>
            <a:pPr marL="114300" indent="0" algn="ctr">
              <a:buNone/>
            </a:pPr>
            <a:endParaRPr lang="en-US" b="1" dirty="0"/>
          </a:p>
          <a:p>
            <a:r>
              <a:rPr lang="en-US" b="1" dirty="0" smtClean="0"/>
              <a:t>One-on-One: </a:t>
            </a:r>
            <a:r>
              <a:rPr lang="en-US" dirty="0" smtClean="0"/>
              <a:t>The most common interview approach; one interviewer, one applicant</a:t>
            </a:r>
          </a:p>
          <a:p>
            <a:pPr lvl="1"/>
            <a:endParaRPr lang="en-US" sz="1800" dirty="0" smtClean="0"/>
          </a:p>
          <a:p>
            <a:r>
              <a:rPr lang="en-US" b="1" dirty="0" smtClean="0"/>
              <a:t>Panel: </a:t>
            </a:r>
            <a:r>
              <a:rPr lang="en-US" dirty="0" smtClean="0"/>
              <a:t>A more formal, structured interview with two or more interviewers</a:t>
            </a:r>
          </a:p>
          <a:p>
            <a:pPr lvl="1"/>
            <a:endParaRPr lang="en-US" dirty="0"/>
          </a:p>
          <a:p>
            <a:r>
              <a:rPr lang="en-US" b="1" dirty="0" smtClean="0"/>
              <a:t>Group: </a:t>
            </a:r>
            <a:r>
              <a:rPr lang="en-US" dirty="0" smtClean="0"/>
              <a:t>A more formal, structured interview with two or more applicants</a:t>
            </a:r>
          </a:p>
          <a:p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4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09600"/>
            <a:ext cx="6576312" cy="1320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Less Common Interview Types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347714" cy="3880773"/>
          </a:xfrm>
        </p:spPr>
        <p:txBody>
          <a:bodyPr/>
          <a:lstStyle/>
          <a:p>
            <a:r>
              <a:rPr lang="en-US" b="1" dirty="0" smtClean="0"/>
              <a:t>Telephone: </a:t>
            </a:r>
            <a:r>
              <a:rPr lang="en-US" dirty="0" smtClean="0"/>
              <a:t>May be used as a pre-interview screening technique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b="1" dirty="0" smtClean="0"/>
              <a:t>Teleconference: </a:t>
            </a:r>
            <a:r>
              <a:rPr lang="en-US" dirty="0" smtClean="0"/>
              <a:t>Same as a telephone interview, but with one or more than one person on the line</a:t>
            </a:r>
          </a:p>
          <a:p>
            <a:endParaRPr lang="en-US" sz="1800" b="1" dirty="0" smtClean="0"/>
          </a:p>
          <a:p>
            <a:r>
              <a:rPr lang="en-US" b="1" dirty="0" smtClean="0"/>
              <a:t>Meal Interview: </a:t>
            </a:r>
            <a:r>
              <a:rPr lang="en-US" dirty="0" smtClean="0"/>
              <a:t>This type of interview is done by companies to see how the applicant handles themselves in a public setting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4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for Interview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Smile, even over the phone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 polite and respectful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Give interviewers undivided attention/be free from distractions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Speak loudly and clearly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Dress for the interview, even if not meeting in person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company and have up to 3 questions ready  for when interviewer asks if you have any question.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6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381390"/>
            <a:ext cx="6686757" cy="4517239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There are multiple types of interviews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Each interview type has a different strategy to be successful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main things to remember are:</a:t>
            </a:r>
          </a:p>
          <a:p>
            <a:pPr lvl="2"/>
            <a:r>
              <a:rPr lang="en-US" sz="2000" dirty="0" smtClean="0"/>
              <a:t>Do not interrupt or ramble</a:t>
            </a:r>
          </a:p>
          <a:p>
            <a:pPr lvl="2"/>
            <a:r>
              <a:rPr lang="en-US" sz="2000" dirty="0" smtClean="0"/>
              <a:t>Relax</a:t>
            </a:r>
          </a:p>
          <a:p>
            <a:pPr lvl="2"/>
            <a:r>
              <a:rPr lang="en-US" sz="2000" dirty="0" smtClean="0"/>
              <a:t>Smile</a:t>
            </a:r>
          </a:p>
          <a:p>
            <a:pPr lvl="2"/>
            <a:r>
              <a:rPr lang="en-US" sz="2000" dirty="0" smtClean="0"/>
              <a:t>Be honest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799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Wrapping it up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4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2: </a:t>
            </a:r>
            <a:r>
              <a:rPr lang="en-US" sz="3200" dirty="0" smtClean="0"/>
              <a:t>Making An Impression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55" y="2133600"/>
            <a:ext cx="6541645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The job interview is </a:t>
            </a:r>
            <a:r>
              <a:rPr lang="en-US" sz="2800" dirty="0" smtClean="0"/>
              <a:t>the third step to landing the job.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Making a positive impression is vital in having a successful interview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7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Impression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89800" cy="4070350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What makes a good impression?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Good phone </a:t>
            </a:r>
            <a:r>
              <a:rPr lang="en-US" sz="3200" dirty="0"/>
              <a:t>c</a:t>
            </a:r>
            <a:r>
              <a:rPr lang="en-US" sz="3200" dirty="0" smtClean="0"/>
              <a:t>ontact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Professional email </a:t>
            </a:r>
            <a:r>
              <a:rPr lang="en-US" sz="3200" dirty="0"/>
              <a:t>c</a:t>
            </a:r>
            <a:r>
              <a:rPr lang="en-US" sz="3200" dirty="0" smtClean="0"/>
              <a:t>ontact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Good verbal/non verbal communication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Overall good appearance</a:t>
            </a:r>
            <a:endParaRPr lang="en-US" sz="32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3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862</TotalTime>
  <Words>1482</Words>
  <Application>Microsoft Office PowerPoint</Application>
  <PresentationFormat>On-screen Show (4:3)</PresentationFormat>
  <Paragraphs>256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Book Antiqua</vt:lpstr>
      <vt:lpstr>Calibri</vt:lpstr>
      <vt:lpstr>Trebuchet MS</vt:lpstr>
      <vt:lpstr>Wingdings 3</vt:lpstr>
      <vt:lpstr>Facet</vt:lpstr>
      <vt:lpstr>   Interviewing with Confidence</vt:lpstr>
      <vt:lpstr>Workshop Series</vt:lpstr>
      <vt:lpstr>Interviewing with Confidence Overview</vt:lpstr>
      <vt:lpstr>PowerPoint Presentation</vt:lpstr>
      <vt:lpstr>Less Common Interview Types</vt:lpstr>
      <vt:lpstr>Strategies for Interview</vt:lpstr>
      <vt:lpstr>PowerPoint Presentation</vt:lpstr>
      <vt:lpstr>Section 2: Making An Impression</vt:lpstr>
      <vt:lpstr>Making an Impression</vt:lpstr>
      <vt:lpstr> Phone Contact</vt:lpstr>
      <vt:lpstr>Email Contact</vt:lpstr>
      <vt:lpstr>Dressing for the Interview</vt:lpstr>
      <vt:lpstr>Wrapping Up</vt:lpstr>
      <vt:lpstr> Section 3: Preparing for the Interview</vt:lpstr>
      <vt:lpstr>Additional Preparation</vt:lpstr>
      <vt:lpstr> Section 4: Questions</vt:lpstr>
      <vt:lpstr>Section 4 Questions Part 1: Questions That You May be Asked</vt:lpstr>
      <vt:lpstr> Section 4 Questions Part 1: Sample Questions</vt:lpstr>
      <vt:lpstr> Section 4 Questions: Part 2: Questions That You Should Ask</vt:lpstr>
      <vt:lpstr> Section 4 Questions: Part 2: Sample Questions</vt:lpstr>
      <vt:lpstr>Section 4 Questions:  Part 3: Inappropriate Questions</vt:lpstr>
      <vt:lpstr> Section 4 Questions: Part 3: What to do?</vt:lpstr>
      <vt:lpstr> Section 4 Questions: Part 4: S.T.A.R Method</vt:lpstr>
      <vt:lpstr>Wrapping Up</vt:lpstr>
      <vt:lpstr>Section 5: End of the Interview</vt:lpstr>
      <vt:lpstr> Post Interview Etiquette</vt:lpstr>
      <vt:lpstr> Sample Thank You Note</vt:lpstr>
      <vt:lpstr>Part 6: Negotiations</vt:lpstr>
      <vt:lpstr>To Summarize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With Confidence</dc:title>
  <dc:creator>Rangel, Christine A</dc:creator>
  <cp:lastModifiedBy>Brannock, Linda</cp:lastModifiedBy>
  <cp:revision>139</cp:revision>
  <cp:lastPrinted>2018-04-02T21:08:35Z</cp:lastPrinted>
  <dcterms:created xsi:type="dcterms:W3CDTF">2015-03-27T22:55:47Z</dcterms:created>
  <dcterms:modified xsi:type="dcterms:W3CDTF">2018-10-31T19:45:56Z</dcterms:modified>
</cp:coreProperties>
</file>