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handoutMasterIdLst>
    <p:handoutMasterId r:id="rId31"/>
  </p:handoutMasterIdLst>
  <p:sldIdLst>
    <p:sldId id="256" r:id="rId2"/>
    <p:sldId id="285" r:id="rId3"/>
    <p:sldId id="258" r:id="rId4"/>
    <p:sldId id="259" r:id="rId5"/>
    <p:sldId id="260" r:id="rId6"/>
    <p:sldId id="281" r:id="rId7"/>
    <p:sldId id="266" r:id="rId8"/>
    <p:sldId id="265" r:id="rId9"/>
    <p:sldId id="261" r:id="rId10"/>
    <p:sldId id="262" r:id="rId11"/>
    <p:sldId id="263" r:id="rId12"/>
    <p:sldId id="264" r:id="rId13"/>
    <p:sldId id="267" r:id="rId14"/>
    <p:sldId id="268" r:id="rId15"/>
    <p:sldId id="269" r:id="rId16"/>
    <p:sldId id="270" r:id="rId17"/>
    <p:sldId id="271" r:id="rId18"/>
    <p:sldId id="272" r:id="rId19"/>
    <p:sldId id="273" r:id="rId20"/>
    <p:sldId id="274" r:id="rId21"/>
    <p:sldId id="275" r:id="rId22"/>
    <p:sldId id="276" r:id="rId23"/>
    <p:sldId id="277" r:id="rId24"/>
    <p:sldId id="283" r:id="rId25"/>
    <p:sldId id="284" r:id="rId26"/>
    <p:sldId id="279" r:id="rId27"/>
    <p:sldId id="278" r:id="rId28"/>
    <p:sldId id="280" r:id="rId29"/>
    <p:sldId id="286"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8FFDB9C-2F5C-409A-9959-84D680EB4E66}" type="datetimeFigureOut">
              <a:rPr lang="en-US" smtClean="0"/>
              <a:t>10/31/2018</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078F725A-B6EF-440D-942B-A2AF9EE91F92}" type="slidenum">
              <a:rPr lang="en-US" smtClean="0"/>
              <a:t>‹#›</a:t>
            </a:fld>
            <a:endParaRPr lang="en-US"/>
          </a:p>
        </p:txBody>
      </p:sp>
    </p:spTree>
    <p:extLst>
      <p:ext uri="{BB962C8B-B14F-4D97-AF65-F5344CB8AC3E}">
        <p14:creationId xmlns:p14="http://schemas.microsoft.com/office/powerpoint/2010/main" val="1560729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2742352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333031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4999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1713841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0896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4240095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1274474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183124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4279442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186136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59177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251177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315987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259271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382380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AEE24-8F56-49DB-88C4-EECCBCECF94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4791F8-61E6-460E-8495-49D41E4013C7}" type="slidenum">
              <a:rPr lang="en-US" smtClean="0"/>
              <a:t>‹#›</a:t>
            </a:fld>
            <a:endParaRPr lang="en-US" dirty="0"/>
          </a:p>
        </p:txBody>
      </p:sp>
    </p:spTree>
    <p:extLst>
      <p:ext uri="{BB962C8B-B14F-4D97-AF65-F5344CB8AC3E}">
        <p14:creationId xmlns:p14="http://schemas.microsoft.com/office/powerpoint/2010/main" val="218648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EAEE24-8F56-49DB-88C4-EECCBCECF948}" type="datetimeFigureOut">
              <a:rPr lang="en-US" smtClean="0"/>
              <a:t>10/31/2018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74791F8-61E6-460E-8495-49D41E4013C7}" type="slidenum">
              <a:rPr lang="en-US" smtClean="0"/>
              <a:t>‹#›</a:t>
            </a:fld>
            <a:endParaRPr lang="en-US" dirty="0"/>
          </a:p>
        </p:txBody>
      </p:sp>
    </p:spTree>
    <p:extLst>
      <p:ext uri="{BB962C8B-B14F-4D97-AF65-F5344CB8AC3E}">
        <p14:creationId xmlns:p14="http://schemas.microsoft.com/office/powerpoint/2010/main" val="30340147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yc.edu/job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Linda.brannock@yc.ed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hyperlink" Target="http://www.myskillsmyfuture.org/"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mynextmove.or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virtualjobshadow.com/"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yc.edu/jobs" TargetMode="External"/><Relationship Id="rId7" Type="http://schemas.openxmlformats.org/officeDocument/2006/relationships/image" Target="../media/image1.png"/><Relationship Id="rId2" Type="http://schemas.openxmlformats.org/officeDocument/2006/relationships/hyperlink" Target="http://www.azjobconnection.gov/" TargetMode="External"/><Relationship Id="rId1" Type="http://schemas.openxmlformats.org/officeDocument/2006/relationships/slideLayout" Target="../slideLayouts/slideLayout5.xml"/><Relationship Id="rId6" Type="http://schemas.openxmlformats.org/officeDocument/2006/relationships/hyperlink" Target="http://www.careerbuilder.com/" TargetMode="External"/><Relationship Id="rId5" Type="http://schemas.openxmlformats.org/officeDocument/2006/relationships/hyperlink" Target="http://www.indeed.com/" TargetMode="External"/><Relationship Id="rId4" Type="http://schemas.openxmlformats.org/officeDocument/2006/relationships/hyperlink" Target="http://www.glassdoor.co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076" y="2747776"/>
            <a:ext cx="6629400" cy="1290824"/>
          </a:xfrm>
        </p:spPr>
        <p:txBody>
          <a:bodyPr/>
          <a:lstStyle/>
          <a:p>
            <a:pPr algn="l"/>
            <a:r>
              <a:rPr lang="en-US" sz="4800" dirty="0" smtClean="0"/>
              <a:t>Job Search Techniques</a:t>
            </a:r>
            <a:endParaRPr lang="en-US" sz="4800" dirty="0"/>
          </a:p>
        </p:txBody>
      </p:sp>
      <p:sp>
        <p:nvSpPr>
          <p:cNvPr id="3" name="Subtitle 2"/>
          <p:cNvSpPr>
            <a:spLocks noGrp="1"/>
          </p:cNvSpPr>
          <p:nvPr>
            <p:ph type="subTitle" idx="1"/>
          </p:nvPr>
        </p:nvSpPr>
        <p:spPr>
          <a:xfrm>
            <a:off x="549119" y="5943600"/>
            <a:ext cx="5826719" cy="347133"/>
          </a:xfrm>
        </p:spPr>
        <p:txBody>
          <a:bodyPr>
            <a:normAutofit/>
          </a:bodyPr>
          <a:lstStyle/>
          <a:p>
            <a:pPr algn="l"/>
            <a:r>
              <a:rPr lang="en-US" sz="900" dirty="0" smtClean="0"/>
              <a:t>Created by Linda Brannock 1/20/13, updated 3/20/18</a:t>
            </a:r>
            <a:endParaRPr lang="en-US" sz="900" dirty="0"/>
          </a:p>
        </p:txBody>
      </p:sp>
      <p:sp>
        <p:nvSpPr>
          <p:cNvPr id="5" name="Subtitle 2"/>
          <p:cNvSpPr txBox="1">
            <a:spLocks/>
          </p:cNvSpPr>
          <p:nvPr/>
        </p:nvSpPr>
        <p:spPr>
          <a:xfrm>
            <a:off x="1433348" y="4282488"/>
            <a:ext cx="4800600" cy="73054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3200" dirty="0" smtClean="0">
                <a:solidFill>
                  <a:schemeClr val="accent1">
                    <a:lumMod val="75000"/>
                  </a:schemeClr>
                </a:solidFill>
              </a:rPr>
              <a:t>6 Parts to Job </a:t>
            </a:r>
            <a:r>
              <a:rPr lang="en-US" sz="3600" dirty="0" smtClean="0">
                <a:solidFill>
                  <a:schemeClr val="accent1">
                    <a:lumMod val="75000"/>
                  </a:schemeClr>
                </a:solidFill>
              </a:rPr>
              <a:t>Hunting</a:t>
            </a:r>
          </a:p>
          <a:p>
            <a:pPr algn="l"/>
            <a:endParaRPr lang="en-US" sz="3600" dirty="0">
              <a:solidFill>
                <a:schemeClr val="accent1">
                  <a:lumMod val="75000"/>
                </a:schemeClr>
              </a:solidFill>
            </a:endParaRPr>
          </a:p>
        </p:txBody>
      </p:sp>
      <p:sp>
        <p:nvSpPr>
          <p:cNvPr id="6" name="Subtitle 2"/>
          <p:cNvSpPr txBox="1">
            <a:spLocks/>
          </p:cNvSpPr>
          <p:nvPr/>
        </p:nvSpPr>
        <p:spPr>
          <a:xfrm>
            <a:off x="10134600" y="3810000"/>
            <a:ext cx="5826719" cy="41145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900" dirty="0" smtClean="0"/>
              <a:t>By Linda Brannock , updated 6/15/17</a:t>
            </a:r>
            <a:endParaRPr lang="en-US" sz="900" dirty="0"/>
          </a:p>
        </p:txBody>
      </p:sp>
      <p:pic>
        <p:nvPicPr>
          <p:cNvPr id="9"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33348" y="724177"/>
            <a:ext cx="2593428" cy="16533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4639856"/>
            <a:ext cx="1450075" cy="2143125"/>
          </a:xfrm>
          <a:prstGeom prst="rect">
            <a:avLst/>
          </a:prstGeom>
        </p:spPr>
      </p:pic>
    </p:spTree>
    <p:extLst>
      <p:ext uri="{BB962C8B-B14F-4D97-AF65-F5344CB8AC3E}">
        <p14:creationId xmlns:p14="http://schemas.microsoft.com/office/powerpoint/2010/main" val="3425356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576313" cy="1320800"/>
          </a:xfrm>
        </p:spPr>
        <p:txBody>
          <a:bodyPr>
            <a:normAutofit/>
          </a:bodyPr>
          <a:lstStyle/>
          <a:p>
            <a:r>
              <a:rPr lang="en-US" dirty="0" smtClean="0"/>
              <a:t>Part 2: </a:t>
            </a:r>
            <a:r>
              <a:rPr lang="en-US" sz="3200" dirty="0" smtClean="0"/>
              <a:t>What to Look for When Researching </a:t>
            </a:r>
            <a:endParaRPr lang="en-US" sz="3200" dirty="0"/>
          </a:p>
        </p:txBody>
      </p:sp>
      <p:sp>
        <p:nvSpPr>
          <p:cNvPr id="4" name="Text Placeholder 3"/>
          <p:cNvSpPr>
            <a:spLocks noGrp="1"/>
          </p:cNvSpPr>
          <p:nvPr>
            <p:ph type="body" idx="1"/>
          </p:nvPr>
        </p:nvSpPr>
        <p:spPr>
          <a:xfrm>
            <a:off x="381000" y="1722438"/>
            <a:ext cx="8001000" cy="639762"/>
          </a:xfrm>
        </p:spPr>
        <p:txBody>
          <a:bodyPr/>
          <a:lstStyle/>
          <a:p>
            <a:r>
              <a:rPr lang="en-US" dirty="0" smtClean="0"/>
              <a:t>Keep a Record of the Following:</a:t>
            </a:r>
            <a:endParaRPr lang="en-US" dirty="0"/>
          </a:p>
        </p:txBody>
      </p:sp>
      <p:sp>
        <p:nvSpPr>
          <p:cNvPr id="5" name="Content Placeholder 4"/>
          <p:cNvSpPr>
            <a:spLocks noGrp="1"/>
          </p:cNvSpPr>
          <p:nvPr>
            <p:ph sz="half" idx="2"/>
          </p:nvPr>
        </p:nvSpPr>
        <p:spPr>
          <a:xfrm>
            <a:off x="381000" y="2362200"/>
            <a:ext cx="6934200" cy="3951288"/>
          </a:xfrm>
        </p:spPr>
        <p:txBody>
          <a:bodyPr>
            <a:normAutofit/>
          </a:bodyPr>
          <a:lstStyle/>
          <a:p>
            <a:r>
              <a:rPr lang="en-US" dirty="0" smtClean="0"/>
              <a:t>The goods or services the company provides</a:t>
            </a:r>
          </a:p>
          <a:p>
            <a:r>
              <a:rPr lang="en-US" dirty="0" smtClean="0"/>
              <a:t>Business financial stability</a:t>
            </a:r>
          </a:p>
          <a:p>
            <a:r>
              <a:rPr lang="en-US" dirty="0" smtClean="0"/>
              <a:t>Their competitors</a:t>
            </a:r>
          </a:p>
          <a:p>
            <a:r>
              <a:rPr lang="en-US" dirty="0" smtClean="0"/>
              <a:t>Company history and future plans</a:t>
            </a:r>
          </a:p>
          <a:p>
            <a:r>
              <a:rPr lang="en-US" dirty="0" smtClean="0"/>
              <a:t>Salary information</a:t>
            </a:r>
          </a:p>
          <a:p>
            <a:r>
              <a:rPr lang="en-US" dirty="0" smtClean="0"/>
              <a:t>Contact names</a:t>
            </a:r>
          </a:p>
          <a:p>
            <a:r>
              <a:rPr lang="en-US" dirty="0" smtClean="0"/>
              <a:t>Any employment activity</a:t>
            </a:r>
            <a:endParaRPr lang="en-US" dirty="0"/>
          </a:p>
          <a:p>
            <a:pPr marL="0" indent="0">
              <a:buNone/>
            </a:pPr>
            <a:r>
              <a:rPr lang="en-US" dirty="0" smtClean="0"/>
              <a:t>Keep this information as you may need it in the future in case you gain an interview from the Employer.</a:t>
            </a:r>
          </a:p>
          <a:p>
            <a:pPr marL="0" indent="0">
              <a:buNone/>
            </a:pPr>
            <a:endParaRPr lang="en-US" dirty="0" smtClean="0"/>
          </a:p>
          <a:p>
            <a:endParaRPr lang="en-US" dirty="0"/>
          </a:p>
        </p:txBody>
      </p:sp>
      <p:pic>
        <p:nvPicPr>
          <p:cNvPr id="7"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190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a:t>
            </a:r>
            <a:r>
              <a:rPr lang="en-US" sz="3200" dirty="0" smtClean="0"/>
              <a:t>Informational Interview</a:t>
            </a:r>
            <a:endParaRPr lang="en-US" sz="3200" dirty="0"/>
          </a:p>
        </p:txBody>
      </p:sp>
      <p:sp>
        <p:nvSpPr>
          <p:cNvPr id="3" name="Content Placeholder 2"/>
          <p:cNvSpPr>
            <a:spLocks noGrp="1"/>
          </p:cNvSpPr>
          <p:nvPr>
            <p:ph idx="1"/>
          </p:nvPr>
        </p:nvSpPr>
        <p:spPr>
          <a:xfrm>
            <a:off x="609599" y="1930400"/>
            <a:ext cx="6347714" cy="4318000"/>
          </a:xfrm>
        </p:spPr>
        <p:txBody>
          <a:bodyPr>
            <a:normAutofit fontScale="92500" lnSpcReduction="10000"/>
          </a:bodyPr>
          <a:lstStyle/>
          <a:p>
            <a:r>
              <a:rPr lang="en-US" sz="2800" dirty="0" smtClean="0"/>
              <a:t>This is another way to find out information about a company </a:t>
            </a:r>
          </a:p>
          <a:p>
            <a:r>
              <a:rPr lang="en-US" sz="2800" dirty="0" smtClean="0"/>
              <a:t>An informational interview is speaking informally with people currently working in the area you are interested in</a:t>
            </a:r>
          </a:p>
          <a:p>
            <a:r>
              <a:rPr lang="en-US" sz="2800" dirty="0" smtClean="0"/>
              <a:t>This is a good way to make initial contact with potential employers</a:t>
            </a:r>
          </a:p>
          <a:p>
            <a:r>
              <a:rPr lang="en-US" sz="2800" dirty="0" smtClean="0"/>
              <a:t>They are also a good way to add people to your network</a:t>
            </a:r>
          </a:p>
          <a:p>
            <a:endParaRPr lang="en-US" sz="2800" dirty="0" smtClean="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007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1" y="533400"/>
            <a:ext cx="6500112" cy="1397000"/>
          </a:xfrm>
        </p:spPr>
        <p:txBody>
          <a:bodyPr>
            <a:normAutofit/>
          </a:bodyPr>
          <a:lstStyle/>
          <a:p>
            <a:r>
              <a:rPr lang="en-US" sz="2800" dirty="0" smtClean="0"/>
              <a:t>Part 2: </a:t>
            </a:r>
            <a:r>
              <a:rPr lang="en-US" sz="2400" dirty="0" smtClean="0"/>
              <a:t>Easing the Fear of Informational Interviews</a:t>
            </a:r>
            <a:endParaRPr lang="en-US" sz="2400" dirty="0"/>
          </a:p>
        </p:txBody>
      </p:sp>
      <p:sp>
        <p:nvSpPr>
          <p:cNvPr id="5" name="Text Placeholder 4"/>
          <p:cNvSpPr>
            <a:spLocks noGrp="1"/>
          </p:cNvSpPr>
          <p:nvPr>
            <p:ph type="body" idx="1"/>
          </p:nvPr>
        </p:nvSpPr>
        <p:spPr>
          <a:xfrm>
            <a:off x="420255" y="1752600"/>
            <a:ext cx="8229600" cy="574675"/>
          </a:xfrm>
        </p:spPr>
        <p:txBody>
          <a:bodyPr>
            <a:normAutofit fontScale="47500" lnSpcReduction="20000"/>
          </a:bodyPr>
          <a:lstStyle/>
          <a:p>
            <a:r>
              <a:rPr lang="en-US" dirty="0"/>
              <a:t> </a:t>
            </a:r>
            <a:r>
              <a:rPr lang="en-US" sz="2900" dirty="0" smtClean="0"/>
              <a:t>Walking into a business or cold-calling can be intimidating.</a:t>
            </a:r>
          </a:p>
          <a:p>
            <a:r>
              <a:rPr lang="en-US" sz="2900" dirty="0" smtClean="0"/>
              <a:t> Use the script below to help lessen the anxiety.</a:t>
            </a:r>
            <a:endParaRPr lang="en-US" sz="2900" dirty="0"/>
          </a:p>
        </p:txBody>
      </p:sp>
      <p:sp>
        <p:nvSpPr>
          <p:cNvPr id="6" name="Content Placeholder 5"/>
          <p:cNvSpPr>
            <a:spLocks noGrp="1"/>
          </p:cNvSpPr>
          <p:nvPr>
            <p:ph sz="half" idx="2"/>
          </p:nvPr>
        </p:nvSpPr>
        <p:spPr>
          <a:xfrm>
            <a:off x="457200" y="2438400"/>
            <a:ext cx="7010400" cy="3951288"/>
          </a:xfrm>
        </p:spPr>
        <p:txBody>
          <a:bodyPr>
            <a:normAutofit/>
          </a:bodyPr>
          <a:lstStyle/>
          <a:p>
            <a:pPr marL="0" indent="0">
              <a:buNone/>
            </a:pPr>
            <a:endParaRPr lang="en-US" dirty="0" smtClean="0">
              <a:cs typeface="Andalus" pitchFamily="18" charset="-78"/>
            </a:endParaRPr>
          </a:p>
          <a:p>
            <a:pPr marL="0" indent="0">
              <a:buNone/>
            </a:pPr>
            <a:r>
              <a:rPr lang="en-US" dirty="0" smtClean="0">
                <a:cs typeface="Andalus" pitchFamily="18" charset="-78"/>
              </a:rPr>
              <a:t>Hello</a:t>
            </a:r>
            <a:r>
              <a:rPr lang="en-US" dirty="0">
                <a:cs typeface="Andalus" pitchFamily="18" charset="-78"/>
              </a:rPr>
              <a:t>, my name is </a:t>
            </a:r>
            <a:r>
              <a:rPr lang="en-US" u="sng" dirty="0" smtClean="0">
                <a:cs typeface="Andalus" pitchFamily="18" charset="-78"/>
              </a:rPr>
              <a:t>			</a:t>
            </a:r>
            <a:r>
              <a:rPr lang="en-US" dirty="0" smtClean="0">
                <a:cs typeface="Andalus" pitchFamily="18" charset="-78"/>
              </a:rPr>
              <a:t>. I am just gathering some information about the work environment. Would </a:t>
            </a:r>
            <a:r>
              <a:rPr lang="en-US" dirty="0">
                <a:cs typeface="Andalus" pitchFamily="18" charset="-78"/>
              </a:rPr>
              <a:t>you mind answering a few questions for </a:t>
            </a:r>
            <a:r>
              <a:rPr lang="en-US" dirty="0" smtClean="0">
                <a:cs typeface="Andalus" pitchFamily="18" charset="-78"/>
              </a:rPr>
              <a:t>me? Thanks!</a:t>
            </a:r>
            <a:endParaRPr lang="en-US" sz="1050" dirty="0" smtClean="0"/>
          </a:p>
          <a:p>
            <a:endParaRPr lang="en-US" dirty="0" smtClean="0"/>
          </a:p>
          <a:p>
            <a:r>
              <a:rPr lang="en-US" dirty="0" smtClean="0"/>
              <a:t>Have some questions ready:</a:t>
            </a:r>
          </a:p>
          <a:p>
            <a:pPr lvl="1"/>
            <a:r>
              <a:rPr lang="en-US" dirty="0" smtClean="0"/>
              <a:t>What kind of background/education would someone need to  be successful with this position?</a:t>
            </a:r>
          </a:p>
          <a:p>
            <a:pPr lvl="1"/>
            <a:r>
              <a:rPr lang="en-US" dirty="0" smtClean="0"/>
              <a:t>What is your job like on a typical day?</a:t>
            </a:r>
          </a:p>
          <a:p>
            <a:pPr lvl="1"/>
            <a:r>
              <a:rPr lang="en-US" dirty="0" smtClean="0"/>
              <a:t>How </a:t>
            </a:r>
            <a:r>
              <a:rPr lang="en-US" dirty="0"/>
              <a:t>is the economy affecting this industry</a:t>
            </a:r>
            <a:r>
              <a:rPr lang="en-US" dirty="0" smtClean="0"/>
              <a:t>?</a:t>
            </a:r>
          </a:p>
          <a:p>
            <a:pPr lvl="1"/>
            <a:r>
              <a:rPr lang="en-US" dirty="0" smtClean="0"/>
              <a:t>What is the corporate culture like?</a:t>
            </a:r>
            <a:endParaRPr lang="en-US" dirty="0"/>
          </a:p>
          <a:p>
            <a:pPr lvl="1"/>
            <a:endParaRPr lang="en-US" dirty="0"/>
          </a:p>
          <a:p>
            <a:pPr lvl="1"/>
            <a:endParaRPr lang="en-US" dirty="0"/>
          </a:p>
        </p:txBody>
      </p:sp>
      <p:pic>
        <p:nvPicPr>
          <p:cNvPr id="8"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50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Networking</a:t>
            </a:r>
            <a:endParaRPr lang="en-US" dirty="0"/>
          </a:p>
        </p:txBody>
      </p:sp>
      <p:sp>
        <p:nvSpPr>
          <p:cNvPr id="3" name="Content Placeholder 2"/>
          <p:cNvSpPr>
            <a:spLocks noGrp="1"/>
          </p:cNvSpPr>
          <p:nvPr>
            <p:ph idx="1"/>
          </p:nvPr>
        </p:nvSpPr>
        <p:spPr>
          <a:xfrm>
            <a:off x="609599" y="1752600"/>
            <a:ext cx="6347714" cy="3880773"/>
          </a:xfrm>
        </p:spPr>
        <p:txBody>
          <a:bodyPr>
            <a:normAutofit/>
          </a:bodyPr>
          <a:lstStyle/>
          <a:p>
            <a:r>
              <a:rPr lang="en-US" sz="2000" dirty="0" smtClean="0"/>
              <a:t>In modern times, networking has become essential when looking for employment</a:t>
            </a:r>
            <a:endParaRPr lang="en-US" sz="2000" dirty="0"/>
          </a:p>
          <a:p>
            <a:r>
              <a:rPr lang="en-US" sz="2000" dirty="0" smtClean="0"/>
              <a:t>What is a network?</a:t>
            </a:r>
          </a:p>
          <a:p>
            <a:pPr lvl="1"/>
            <a:r>
              <a:rPr lang="en-US" sz="2000" dirty="0" smtClean="0"/>
              <a:t>A network is a group of people that interact with others for mutual assistance; for example, Facebook or LinkedIn.</a:t>
            </a:r>
          </a:p>
          <a:p>
            <a:pPr lvl="1"/>
            <a:r>
              <a:rPr lang="en-US" sz="2000" dirty="0" smtClean="0"/>
              <a:t>You can also network with a group of students to discuss how they have been successful in gaining employment</a:t>
            </a:r>
            <a:r>
              <a:rPr lang="en-US" dirty="0" smtClean="0"/>
              <a:t>. </a:t>
            </a:r>
            <a:endParaRPr lang="en-US" dirty="0">
              <a:solidFill>
                <a:srgbClr val="FF0000"/>
              </a:solidFill>
            </a:endParaRPr>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768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normAutofit/>
          </a:bodyPr>
          <a:lstStyle/>
          <a:p>
            <a:r>
              <a:rPr lang="en-US" dirty="0" smtClean="0"/>
              <a:t>Part 3: </a:t>
            </a:r>
            <a:r>
              <a:rPr lang="en-US" sz="2400" dirty="0" smtClean="0"/>
              <a:t>Why is Networking Important?</a:t>
            </a:r>
            <a:endParaRPr lang="en-US" sz="2400" dirty="0"/>
          </a:p>
        </p:txBody>
      </p:sp>
      <p:sp>
        <p:nvSpPr>
          <p:cNvPr id="3" name="Content Placeholder 2"/>
          <p:cNvSpPr>
            <a:spLocks noGrp="1"/>
          </p:cNvSpPr>
          <p:nvPr>
            <p:ph idx="1"/>
          </p:nvPr>
        </p:nvSpPr>
        <p:spPr/>
        <p:txBody>
          <a:bodyPr anchor="ctr">
            <a:normAutofit fontScale="92500" lnSpcReduction="20000"/>
          </a:bodyPr>
          <a:lstStyle/>
          <a:p>
            <a:pPr marL="514350" indent="-514350">
              <a:buFont typeface="+mj-lt"/>
              <a:buAutoNum type="arabicPeriod"/>
            </a:pPr>
            <a:r>
              <a:rPr lang="en-US" sz="2400" dirty="0"/>
              <a:t>A very small amount of jobs are advertised and the competition for those few advertised jobs is </a:t>
            </a:r>
            <a:r>
              <a:rPr lang="en-US" sz="2400" dirty="0" smtClean="0"/>
              <a:t>fierce</a:t>
            </a:r>
          </a:p>
          <a:p>
            <a:pPr marL="514350" indent="-514350">
              <a:buFont typeface="+mj-lt"/>
              <a:buAutoNum type="arabicPeriod"/>
            </a:pPr>
            <a:endParaRPr lang="en-US" sz="1600" dirty="0" smtClean="0"/>
          </a:p>
          <a:p>
            <a:pPr marL="514350" indent="-514350">
              <a:buFont typeface="+mj-lt"/>
              <a:buAutoNum type="arabicPeriod"/>
            </a:pPr>
            <a:r>
              <a:rPr lang="en-US" sz="2400" dirty="0" smtClean="0"/>
              <a:t>Researchers </a:t>
            </a:r>
            <a:r>
              <a:rPr lang="en-US" sz="2400" dirty="0"/>
              <a:t>found that when asked how employees </a:t>
            </a:r>
            <a:r>
              <a:rPr lang="en-US" sz="2400" dirty="0" smtClean="0"/>
              <a:t>found their </a:t>
            </a:r>
            <a:r>
              <a:rPr lang="en-US" sz="2400" dirty="0"/>
              <a:t>current job, that over 60% of them </a:t>
            </a:r>
            <a:r>
              <a:rPr lang="en-US" sz="2400" dirty="0" smtClean="0"/>
              <a:t>said </a:t>
            </a:r>
            <a:r>
              <a:rPr lang="en-US" sz="2400" dirty="0"/>
              <a:t>it was because they knew </a:t>
            </a:r>
            <a:r>
              <a:rPr lang="en-US" sz="2400" dirty="0" smtClean="0"/>
              <a:t>someone</a:t>
            </a:r>
          </a:p>
          <a:p>
            <a:pPr marL="514350" indent="-514350">
              <a:buFont typeface="+mj-lt"/>
              <a:buAutoNum type="arabicPeriod"/>
            </a:pPr>
            <a:endParaRPr lang="en-US" sz="1600" dirty="0" smtClean="0"/>
          </a:p>
          <a:p>
            <a:pPr marL="514350" indent="-514350">
              <a:buFont typeface="+mj-lt"/>
              <a:buAutoNum type="arabicPeriod"/>
            </a:pPr>
            <a:r>
              <a:rPr lang="en-US" sz="2400" dirty="0" smtClean="0"/>
              <a:t>Members of your network can be used as references when applying and interviewing </a:t>
            </a:r>
            <a:r>
              <a:rPr lang="en-US" sz="2400" dirty="0"/>
              <a:t>for employment</a:t>
            </a:r>
          </a:p>
          <a:p>
            <a:pPr marL="514350" indent="-514350">
              <a:buFont typeface="+mj-lt"/>
              <a:buAutoNum type="arabicPeriod"/>
            </a:pPr>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334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584200"/>
            <a:ext cx="6705602" cy="1320800"/>
          </a:xfrm>
        </p:spPr>
        <p:txBody>
          <a:bodyPr>
            <a:normAutofit/>
          </a:bodyPr>
          <a:lstStyle/>
          <a:p>
            <a:r>
              <a:rPr lang="en-US" dirty="0" smtClean="0"/>
              <a:t>Part 3: </a:t>
            </a:r>
            <a:r>
              <a:rPr lang="en-US" sz="2400" dirty="0" smtClean="0"/>
              <a:t>Who to Include in Your Network</a:t>
            </a:r>
            <a:endParaRPr lang="en-US" sz="2400" dirty="0"/>
          </a:p>
        </p:txBody>
      </p:sp>
      <p:sp>
        <p:nvSpPr>
          <p:cNvPr id="5" name="Text Placeholder 4"/>
          <p:cNvSpPr>
            <a:spLocks noGrp="1"/>
          </p:cNvSpPr>
          <p:nvPr>
            <p:ph type="body" idx="1"/>
          </p:nvPr>
        </p:nvSpPr>
        <p:spPr>
          <a:xfrm>
            <a:off x="457200" y="2438400"/>
            <a:ext cx="4040188" cy="639762"/>
          </a:xfrm>
        </p:spPr>
        <p:txBody>
          <a:bodyPr/>
          <a:lstStyle/>
          <a:p>
            <a:endParaRPr lang="en-US" dirty="0" smtClean="0"/>
          </a:p>
          <a:p>
            <a:endParaRPr lang="en-US" dirty="0"/>
          </a:p>
          <a:p>
            <a:endParaRPr lang="en-US" dirty="0" smtClean="0"/>
          </a:p>
          <a:p>
            <a:endParaRPr lang="en-US" dirty="0" smtClean="0"/>
          </a:p>
        </p:txBody>
      </p:sp>
      <p:sp>
        <p:nvSpPr>
          <p:cNvPr id="6" name="Content Placeholder 5"/>
          <p:cNvSpPr>
            <a:spLocks noGrp="1"/>
          </p:cNvSpPr>
          <p:nvPr>
            <p:ph sz="half" idx="2"/>
          </p:nvPr>
        </p:nvSpPr>
        <p:spPr>
          <a:xfrm>
            <a:off x="457200" y="3029835"/>
            <a:ext cx="4040188" cy="3230562"/>
          </a:xfrm>
        </p:spPr>
        <p:txBody>
          <a:bodyPr>
            <a:normAutofit lnSpcReduction="10000"/>
          </a:bodyPr>
          <a:lstStyle/>
          <a:p>
            <a:endParaRPr lang="en-US" sz="2000" b="1" dirty="0" smtClean="0"/>
          </a:p>
          <a:p>
            <a:r>
              <a:rPr lang="en-US" sz="2000" b="1" dirty="0" smtClean="0"/>
              <a:t>Personal Members</a:t>
            </a:r>
          </a:p>
          <a:p>
            <a:r>
              <a:rPr lang="en-US" sz="2000" dirty="0" smtClean="0"/>
              <a:t>Family </a:t>
            </a:r>
            <a:r>
              <a:rPr lang="en-US" sz="2000" dirty="0"/>
              <a:t>Members</a:t>
            </a:r>
          </a:p>
          <a:p>
            <a:r>
              <a:rPr lang="en-US" sz="2000" dirty="0"/>
              <a:t>Friends</a:t>
            </a:r>
          </a:p>
          <a:p>
            <a:r>
              <a:rPr lang="en-US" sz="2000" dirty="0" smtClean="0"/>
              <a:t>Members of </a:t>
            </a:r>
            <a:r>
              <a:rPr lang="en-US" sz="2000" dirty="0"/>
              <a:t>Y</a:t>
            </a:r>
            <a:r>
              <a:rPr lang="en-US" sz="2000" dirty="0" smtClean="0"/>
              <a:t>our Church</a:t>
            </a:r>
          </a:p>
          <a:p>
            <a:r>
              <a:rPr lang="en-US" sz="2000" dirty="0" smtClean="0"/>
              <a:t>Former Schoolmates and Teachers</a:t>
            </a:r>
          </a:p>
          <a:p>
            <a:r>
              <a:rPr lang="en-US" sz="2000" dirty="0" smtClean="0"/>
              <a:t>Non Job Related Clubs</a:t>
            </a:r>
          </a:p>
        </p:txBody>
      </p:sp>
      <p:sp>
        <p:nvSpPr>
          <p:cNvPr id="8" name="Content Placeholder 7"/>
          <p:cNvSpPr>
            <a:spLocks noGrp="1"/>
          </p:cNvSpPr>
          <p:nvPr>
            <p:ph sz="quarter" idx="4"/>
          </p:nvPr>
        </p:nvSpPr>
        <p:spPr>
          <a:xfrm>
            <a:off x="3962401" y="2971800"/>
            <a:ext cx="3352800" cy="3230562"/>
          </a:xfrm>
        </p:spPr>
        <p:txBody>
          <a:bodyPr>
            <a:normAutofit fontScale="92500" lnSpcReduction="20000"/>
          </a:bodyPr>
          <a:lstStyle/>
          <a:p>
            <a:endParaRPr lang="en-US" sz="2000" b="1" dirty="0" smtClean="0"/>
          </a:p>
          <a:p>
            <a:r>
              <a:rPr lang="en-US" sz="2000" b="1" dirty="0" smtClean="0"/>
              <a:t>Professional Members</a:t>
            </a:r>
          </a:p>
          <a:p>
            <a:r>
              <a:rPr lang="en-US" sz="2000" dirty="0" smtClean="0"/>
              <a:t>Association Members</a:t>
            </a:r>
          </a:p>
          <a:p>
            <a:r>
              <a:rPr lang="en-US" sz="2000" dirty="0" smtClean="0"/>
              <a:t>Co-workers</a:t>
            </a:r>
          </a:p>
          <a:p>
            <a:r>
              <a:rPr lang="en-US" sz="2000" dirty="0" smtClean="0"/>
              <a:t>Industry Contacts</a:t>
            </a:r>
          </a:p>
          <a:p>
            <a:r>
              <a:rPr lang="en-US" sz="2000" dirty="0" smtClean="0"/>
              <a:t>Military Contacts</a:t>
            </a:r>
          </a:p>
          <a:p>
            <a:r>
              <a:rPr lang="en-US" sz="2000" dirty="0" smtClean="0"/>
              <a:t>Volunteer Group Members</a:t>
            </a:r>
          </a:p>
          <a:p>
            <a:r>
              <a:rPr lang="en-US" sz="2000" dirty="0" smtClean="0"/>
              <a:t>Professional Social Media Sites</a:t>
            </a:r>
            <a:endParaRPr lang="en-US" sz="2000" dirty="0"/>
          </a:p>
        </p:txBody>
      </p:sp>
      <p:sp>
        <p:nvSpPr>
          <p:cNvPr id="10" name="TextBox 9"/>
          <p:cNvSpPr txBox="1"/>
          <p:nvPr/>
        </p:nvSpPr>
        <p:spPr>
          <a:xfrm>
            <a:off x="533400" y="1371600"/>
            <a:ext cx="6934200" cy="1754326"/>
          </a:xfrm>
          <a:prstGeom prst="rect">
            <a:avLst/>
          </a:prstGeom>
          <a:noFill/>
        </p:spPr>
        <p:txBody>
          <a:bodyPr wrap="square" rtlCol="0">
            <a:spAutoFit/>
          </a:bodyPr>
          <a:lstStyle/>
          <a:p>
            <a:endParaRPr lang="en-US" dirty="0"/>
          </a:p>
          <a:p>
            <a:r>
              <a:rPr lang="en-US" dirty="0" smtClean="0"/>
              <a:t>You need to be mindful of who to include into your network</a:t>
            </a:r>
          </a:p>
          <a:p>
            <a:pPr marL="742950" lvl="1" indent="-285750">
              <a:buFont typeface="Arial" pitchFamily="34" charset="0"/>
              <a:buChar char="•"/>
            </a:pPr>
            <a:r>
              <a:rPr lang="en-US" dirty="0" smtClean="0"/>
              <a:t>You want to have a good balance of personal and professional members</a:t>
            </a:r>
          </a:p>
          <a:p>
            <a:pPr marL="742950" lvl="1" indent="-285750">
              <a:buFont typeface="Arial" pitchFamily="34" charset="0"/>
              <a:buChar char="•"/>
            </a:pPr>
            <a:r>
              <a:rPr lang="en-US" dirty="0" smtClean="0"/>
              <a:t>Regularly update your network</a:t>
            </a:r>
          </a:p>
          <a:p>
            <a:pPr algn="ctr"/>
            <a:r>
              <a:rPr lang="en-US" dirty="0" smtClean="0"/>
              <a:t>Here are some examples of who to include in your network</a:t>
            </a:r>
            <a:endParaRPr lang="en-US" dirty="0"/>
          </a:p>
        </p:txBody>
      </p:sp>
      <p:pic>
        <p:nvPicPr>
          <p:cNvPr id="9"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957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609600"/>
            <a:ext cx="6576313" cy="1320800"/>
          </a:xfrm>
        </p:spPr>
        <p:txBody>
          <a:bodyPr/>
          <a:lstStyle/>
          <a:p>
            <a:r>
              <a:rPr lang="en-US" dirty="0" smtClean="0"/>
              <a:t>In Conclusion</a:t>
            </a:r>
            <a:endParaRPr lang="en-US" dirty="0"/>
          </a:p>
        </p:txBody>
      </p:sp>
      <p:sp>
        <p:nvSpPr>
          <p:cNvPr id="8" name="Content Placeholder 7"/>
          <p:cNvSpPr>
            <a:spLocks noGrp="1"/>
          </p:cNvSpPr>
          <p:nvPr>
            <p:ph idx="1"/>
          </p:nvPr>
        </p:nvSpPr>
        <p:spPr>
          <a:xfrm>
            <a:off x="457200" y="1676400"/>
            <a:ext cx="6347714" cy="4419600"/>
          </a:xfrm>
        </p:spPr>
        <p:txBody>
          <a:bodyPr>
            <a:normAutofit fontScale="85000" lnSpcReduction="20000"/>
          </a:bodyPr>
          <a:lstStyle/>
          <a:p>
            <a:r>
              <a:rPr lang="en-US" sz="2800" dirty="0" smtClean="0"/>
              <a:t>Networking is an important resource when it comes to job hunting</a:t>
            </a:r>
          </a:p>
          <a:p>
            <a:pPr lvl="1"/>
            <a:r>
              <a:rPr lang="en-US" sz="2400" dirty="0" smtClean="0"/>
              <a:t>Your search is aided by others</a:t>
            </a:r>
          </a:p>
          <a:p>
            <a:pPr lvl="1"/>
            <a:r>
              <a:rPr lang="en-US" sz="2400" dirty="0" smtClean="0"/>
              <a:t>You also have their support throughout the hiring process</a:t>
            </a:r>
          </a:p>
          <a:p>
            <a:r>
              <a:rPr lang="en-US" sz="2800" dirty="0" smtClean="0"/>
              <a:t>Stay positive and genuine</a:t>
            </a:r>
          </a:p>
          <a:p>
            <a:pPr lvl="1"/>
            <a:r>
              <a:rPr lang="en-US" dirty="0" smtClean="0"/>
              <a:t> </a:t>
            </a:r>
            <a:r>
              <a:rPr lang="en-US" sz="2400" dirty="0" smtClean="0"/>
              <a:t>A true representation of yourself within a network will give genuine results</a:t>
            </a:r>
          </a:p>
          <a:p>
            <a:pPr lvl="1"/>
            <a:r>
              <a:rPr lang="en-US" sz="2400" dirty="0" smtClean="0">
                <a:solidFill>
                  <a:schemeClr val="tx1"/>
                </a:solidFill>
              </a:rPr>
              <a:t>Be open to changes suggested from your network</a:t>
            </a:r>
            <a:r>
              <a:rPr lang="en-US" sz="2400" dirty="0" smtClean="0"/>
              <a:t>.</a:t>
            </a:r>
          </a:p>
          <a:p>
            <a:pPr lvl="1"/>
            <a:endParaRPr lang="en-US" sz="2400" dirty="0" smtClean="0"/>
          </a:p>
          <a:p>
            <a:r>
              <a:rPr lang="en-US" sz="2800" dirty="0" smtClean="0"/>
              <a:t>Use the 30 second commercial to help build up your network</a:t>
            </a:r>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682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4: 30 Second Commercial</a:t>
            </a:r>
            <a:endParaRPr lang="en-US" dirty="0"/>
          </a:p>
        </p:txBody>
      </p:sp>
      <p:sp>
        <p:nvSpPr>
          <p:cNvPr id="3" name="Content Placeholder 2"/>
          <p:cNvSpPr>
            <a:spLocks noGrp="1"/>
          </p:cNvSpPr>
          <p:nvPr>
            <p:ph idx="1"/>
          </p:nvPr>
        </p:nvSpPr>
        <p:spPr>
          <a:xfrm>
            <a:off x="609598" y="1600200"/>
            <a:ext cx="6347714" cy="4391024"/>
          </a:xfrm>
        </p:spPr>
        <p:txBody>
          <a:bodyPr>
            <a:normAutofit fontScale="85000" lnSpcReduction="10000"/>
          </a:bodyPr>
          <a:lstStyle/>
          <a:p>
            <a:pPr marL="514350" indent="-457200"/>
            <a:r>
              <a:rPr lang="en-US" sz="2100" dirty="0"/>
              <a:t>Commercials are made to </a:t>
            </a:r>
            <a:r>
              <a:rPr lang="en-US" sz="2100" dirty="0" smtClean="0"/>
              <a:t>promote things</a:t>
            </a:r>
          </a:p>
          <a:p>
            <a:pPr marL="914400" lvl="1" indent="-457200"/>
            <a:r>
              <a:rPr lang="en-US" sz="2100" dirty="0" smtClean="0"/>
              <a:t>In this case, your employability</a:t>
            </a:r>
          </a:p>
          <a:p>
            <a:pPr marL="914400" lvl="1" indent="-457200"/>
            <a:r>
              <a:rPr lang="en-US" sz="2100" dirty="0" smtClean="0"/>
              <a:t>Show off your skills and experience</a:t>
            </a:r>
          </a:p>
          <a:p>
            <a:pPr marL="914400" lvl="1" indent="-457200"/>
            <a:r>
              <a:rPr lang="en-US" sz="2100" dirty="0" smtClean="0"/>
              <a:t>A good 30 second commercial will make the person you are speaking to want to know more about you</a:t>
            </a:r>
          </a:p>
          <a:p>
            <a:pPr marL="914400" lvl="1" indent="-457200"/>
            <a:endParaRPr lang="en-US" sz="2100" dirty="0" smtClean="0"/>
          </a:p>
          <a:p>
            <a:pPr marL="514350" indent="-457200"/>
            <a:r>
              <a:rPr lang="en-US" sz="2100" dirty="0" smtClean="0"/>
              <a:t>Commercials can be easily adapted for most situations</a:t>
            </a:r>
          </a:p>
          <a:p>
            <a:pPr marL="914400" lvl="1" indent="-457200"/>
            <a:r>
              <a:rPr lang="en-US" sz="2100" dirty="0" smtClean="0"/>
              <a:t>Can be utilized in multiple ways:</a:t>
            </a:r>
          </a:p>
          <a:p>
            <a:pPr marL="1314450" lvl="2" indent="-457200"/>
            <a:r>
              <a:rPr lang="en-US" sz="2100" dirty="0" smtClean="0"/>
              <a:t>Networking</a:t>
            </a:r>
          </a:p>
          <a:p>
            <a:pPr marL="1314450" lvl="2" indent="-457200"/>
            <a:r>
              <a:rPr lang="en-US" sz="2100" dirty="0" smtClean="0"/>
              <a:t>Industry Events</a:t>
            </a:r>
          </a:p>
          <a:p>
            <a:pPr marL="1314450" lvl="2" indent="-457200"/>
            <a:r>
              <a:rPr lang="en-US" sz="2100" dirty="0" smtClean="0"/>
              <a:t>Job Fairs/Hiring Events</a:t>
            </a:r>
          </a:p>
          <a:p>
            <a:pPr marL="1314450" lvl="2" indent="-457200"/>
            <a:r>
              <a:rPr lang="en-US" sz="2100" dirty="0" smtClean="0"/>
              <a:t>Speaking with recruiters</a:t>
            </a:r>
          </a:p>
          <a:p>
            <a:pPr marL="857250" lvl="2" indent="0">
              <a:buNone/>
            </a:pPr>
            <a:endParaRPr lang="en-US" sz="1600" dirty="0"/>
          </a:p>
          <a:p>
            <a:pPr marL="457200" lvl="1" indent="0">
              <a:buNone/>
            </a:pPr>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066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6804913" cy="1320800"/>
          </a:xfrm>
        </p:spPr>
        <p:txBody>
          <a:bodyPr>
            <a:normAutofit/>
          </a:bodyPr>
          <a:lstStyle/>
          <a:p>
            <a:r>
              <a:rPr lang="en-US" dirty="0" smtClean="0"/>
              <a:t>Part 4: </a:t>
            </a:r>
            <a:r>
              <a:rPr lang="en-US" sz="2700" dirty="0" smtClean="0"/>
              <a:t>Building a 30 Second Commercial</a:t>
            </a:r>
            <a:r>
              <a:rPr lang="en-US" dirty="0" smtClean="0"/>
              <a:t/>
            </a:r>
            <a:br>
              <a:rPr lang="en-US" dirty="0" smtClean="0"/>
            </a:br>
            <a:endParaRPr lang="en-US" dirty="0"/>
          </a:p>
        </p:txBody>
      </p:sp>
      <p:sp>
        <p:nvSpPr>
          <p:cNvPr id="4" name="Text Placeholder 3"/>
          <p:cNvSpPr>
            <a:spLocks noGrp="1"/>
          </p:cNvSpPr>
          <p:nvPr>
            <p:ph type="body" idx="1"/>
          </p:nvPr>
        </p:nvSpPr>
        <p:spPr>
          <a:xfrm>
            <a:off x="76200" y="1484313"/>
            <a:ext cx="8077200" cy="446087"/>
          </a:xfrm>
        </p:spPr>
        <p:txBody>
          <a:bodyPr>
            <a:noAutofit/>
          </a:bodyPr>
          <a:lstStyle/>
          <a:p>
            <a:r>
              <a:rPr lang="en-US" sz="2600" dirty="0" smtClean="0"/>
              <a:t> 30 Second Commercial can be split into 5 parts</a:t>
            </a:r>
            <a:endParaRPr lang="en-US" sz="2600" dirty="0"/>
          </a:p>
        </p:txBody>
      </p:sp>
      <p:sp>
        <p:nvSpPr>
          <p:cNvPr id="5" name="Content Placeholder 4"/>
          <p:cNvSpPr>
            <a:spLocks noGrp="1"/>
          </p:cNvSpPr>
          <p:nvPr>
            <p:ph sz="half" idx="2"/>
          </p:nvPr>
        </p:nvSpPr>
        <p:spPr>
          <a:xfrm>
            <a:off x="342900" y="1980430"/>
            <a:ext cx="8077200" cy="4343400"/>
          </a:xfrm>
        </p:spPr>
        <p:txBody>
          <a:bodyPr anchor="t">
            <a:normAutofit/>
          </a:bodyPr>
          <a:lstStyle/>
          <a:p>
            <a:r>
              <a:rPr lang="en-US" dirty="0" smtClean="0"/>
              <a:t>Greeting</a:t>
            </a:r>
          </a:p>
          <a:p>
            <a:pPr lvl="1"/>
            <a:r>
              <a:rPr lang="en-US" dirty="0" smtClean="0"/>
              <a:t>Introduce yourself</a:t>
            </a:r>
          </a:p>
          <a:p>
            <a:r>
              <a:rPr lang="en-US" dirty="0" smtClean="0"/>
              <a:t>Experience</a:t>
            </a:r>
          </a:p>
          <a:p>
            <a:pPr lvl="1"/>
            <a:r>
              <a:rPr lang="en-US" dirty="0" smtClean="0"/>
              <a:t>State what experience you have</a:t>
            </a:r>
          </a:p>
          <a:p>
            <a:r>
              <a:rPr lang="en-US" dirty="0" smtClean="0"/>
              <a:t>Strengths</a:t>
            </a:r>
          </a:p>
          <a:p>
            <a:pPr lvl="1"/>
            <a:r>
              <a:rPr lang="en-US" dirty="0" smtClean="0"/>
              <a:t>Discuss your strengths</a:t>
            </a:r>
          </a:p>
          <a:p>
            <a:r>
              <a:rPr lang="en-US" dirty="0" smtClean="0"/>
              <a:t>Accomplishments</a:t>
            </a:r>
          </a:p>
          <a:p>
            <a:pPr lvl="1"/>
            <a:r>
              <a:rPr lang="en-US" dirty="0" smtClean="0"/>
              <a:t>Reveal what accomplishments and awards you received</a:t>
            </a:r>
          </a:p>
          <a:p>
            <a:r>
              <a:rPr lang="en-US" dirty="0" smtClean="0"/>
              <a:t>Area of Interest</a:t>
            </a:r>
          </a:p>
          <a:p>
            <a:pPr lvl="1"/>
            <a:r>
              <a:rPr lang="en-US" dirty="0" smtClean="0"/>
              <a:t>Talk about different areas of the profession that interest you</a:t>
            </a:r>
            <a:endParaRPr lang="en-US" dirty="0"/>
          </a:p>
        </p:txBody>
      </p:sp>
      <p:pic>
        <p:nvPicPr>
          <p:cNvPr id="7"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678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609600"/>
            <a:ext cx="6652512" cy="1320800"/>
          </a:xfrm>
        </p:spPr>
        <p:txBody>
          <a:bodyPr/>
          <a:lstStyle/>
          <a:p>
            <a:r>
              <a:rPr lang="en-US" dirty="0" smtClean="0"/>
              <a:t>Part 4: 30 Second Commercial</a:t>
            </a:r>
            <a:endParaRPr lang="en-US" dirty="0"/>
          </a:p>
        </p:txBody>
      </p:sp>
      <p:sp>
        <p:nvSpPr>
          <p:cNvPr id="7" name="Content Placeholder 6"/>
          <p:cNvSpPr>
            <a:spLocks noGrp="1"/>
          </p:cNvSpPr>
          <p:nvPr>
            <p:ph idx="1"/>
          </p:nvPr>
        </p:nvSpPr>
        <p:spPr>
          <a:xfrm>
            <a:off x="304800" y="1447800"/>
            <a:ext cx="6347714" cy="4953000"/>
          </a:xfrm>
        </p:spPr>
        <p:txBody>
          <a:bodyPr>
            <a:normAutofit lnSpcReduction="10000"/>
          </a:bodyPr>
          <a:lstStyle/>
          <a:p>
            <a:r>
              <a:rPr lang="en-US" sz="2400" dirty="0" smtClean="0"/>
              <a:t>A basic 30 second commercial looks like this:</a:t>
            </a:r>
          </a:p>
          <a:p>
            <a:pPr lvl="1"/>
            <a:r>
              <a:rPr lang="en-US" sz="1800" dirty="0"/>
              <a:t>Hi, my name is ___________. I'm in the _______________ field, and I'm looking to</a:t>
            </a:r>
            <a:r>
              <a:rPr lang="en-US" sz="1800" dirty="0" smtClean="0"/>
              <a:t>_____________________.</a:t>
            </a:r>
            <a:r>
              <a:rPr lang="en-US" sz="1800" dirty="0"/>
              <a:t> </a:t>
            </a:r>
          </a:p>
          <a:p>
            <a:pPr lvl="1"/>
            <a:r>
              <a:rPr lang="en-US" sz="1800" dirty="0"/>
              <a:t>The last blank would be filled in with your current career aspiration, whether it is to stay within your field and move up or move into a different career</a:t>
            </a:r>
            <a:r>
              <a:rPr lang="en-US" sz="1800" dirty="0" smtClean="0"/>
              <a:t>.</a:t>
            </a:r>
          </a:p>
          <a:p>
            <a:r>
              <a:rPr lang="en-US" sz="2400" dirty="0" smtClean="0"/>
              <a:t>A traditional 30 second commercial looks like this:</a:t>
            </a:r>
          </a:p>
          <a:p>
            <a:pPr lvl="1"/>
            <a:r>
              <a:rPr lang="en-US" sz="1800" dirty="0" smtClean="0"/>
              <a:t>Hello, my name is __________________________. I am an experienced _____________________. </a:t>
            </a:r>
            <a:r>
              <a:rPr lang="en-US" sz="1800" dirty="0"/>
              <a:t>My strongest skills are in _________________ and </a:t>
            </a:r>
            <a:r>
              <a:rPr lang="en-US" sz="1800" dirty="0" smtClean="0"/>
              <a:t>_________________. I have received awards for </a:t>
            </a:r>
            <a:r>
              <a:rPr lang="en-US" sz="1800" u="sng" dirty="0" smtClean="0"/>
              <a:t>						</a:t>
            </a:r>
            <a:r>
              <a:rPr lang="en-US" sz="1800" dirty="0" smtClean="0"/>
              <a:t>. </a:t>
            </a:r>
            <a:r>
              <a:rPr lang="en-US" sz="1800" dirty="0"/>
              <a:t>I am interested in expanding my expertise in ________________________.</a:t>
            </a:r>
            <a:r>
              <a:rPr lang="en-US" sz="1800" dirty="0" smtClean="0"/>
              <a:t> </a:t>
            </a:r>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41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Series</a:t>
            </a:r>
            <a:endParaRPr lang="en-US" dirty="0"/>
          </a:p>
        </p:txBody>
      </p:sp>
      <p:sp>
        <p:nvSpPr>
          <p:cNvPr id="3" name="Content Placeholder 2"/>
          <p:cNvSpPr>
            <a:spLocks noGrp="1"/>
          </p:cNvSpPr>
          <p:nvPr>
            <p:ph idx="1"/>
          </p:nvPr>
        </p:nvSpPr>
        <p:spPr>
          <a:xfrm>
            <a:off x="609599" y="1752600"/>
            <a:ext cx="6347714" cy="4724400"/>
          </a:xfrm>
        </p:spPr>
        <p:txBody>
          <a:bodyPr>
            <a:normAutofit/>
          </a:bodyPr>
          <a:lstStyle/>
          <a:p>
            <a:r>
              <a:rPr lang="en-US" dirty="0" smtClean="0"/>
              <a:t>Job Search Techniques</a:t>
            </a:r>
          </a:p>
          <a:p>
            <a:pPr lvl="1"/>
            <a:r>
              <a:rPr lang="en-US" dirty="0" smtClean="0"/>
              <a:t>Prepares you for entry or reentry into the job market</a:t>
            </a:r>
          </a:p>
          <a:p>
            <a:pPr lvl="1"/>
            <a:endParaRPr lang="en-US" dirty="0" smtClean="0"/>
          </a:p>
          <a:p>
            <a:r>
              <a:rPr lang="en-US" dirty="0" smtClean="0"/>
              <a:t>Writing Effective Resumes</a:t>
            </a:r>
            <a:endParaRPr lang="en-US" dirty="0"/>
          </a:p>
          <a:p>
            <a:pPr lvl="1"/>
            <a:r>
              <a:rPr lang="en-US" dirty="0" smtClean="0"/>
              <a:t>Creating the perfect resume to get you that interview</a:t>
            </a:r>
          </a:p>
          <a:p>
            <a:pPr lvl="1"/>
            <a:endParaRPr lang="en-US" dirty="0"/>
          </a:p>
          <a:p>
            <a:r>
              <a:rPr lang="en-US" dirty="0" smtClean="0"/>
              <a:t>Interviewing with Confidence</a:t>
            </a:r>
            <a:endParaRPr lang="en-US" dirty="0"/>
          </a:p>
          <a:p>
            <a:pPr lvl="1"/>
            <a:r>
              <a:rPr lang="en-US" dirty="0" smtClean="0"/>
              <a:t>Sets you up to have an outstanding interview experience</a:t>
            </a:r>
          </a:p>
          <a:p>
            <a:pPr marL="457200" lvl="1" indent="0">
              <a:buNone/>
            </a:pPr>
            <a:endParaRPr lang="en-US" dirty="0" smtClean="0"/>
          </a:p>
          <a:p>
            <a:r>
              <a:rPr lang="en-US" dirty="0" smtClean="0"/>
              <a:t>Soft Skill/Hard Skills</a:t>
            </a:r>
            <a:endParaRPr lang="en-US" dirty="0"/>
          </a:p>
          <a:p>
            <a:pPr lvl="1"/>
            <a:r>
              <a:rPr lang="en-US" dirty="0" smtClean="0"/>
              <a:t>Get the job with Hard Skills</a:t>
            </a:r>
          </a:p>
          <a:p>
            <a:pPr lvl="1"/>
            <a:r>
              <a:rPr lang="en-US" dirty="0" smtClean="0"/>
              <a:t>Lose the job with unprofessional Soft Skills</a:t>
            </a:r>
            <a:endParaRPr lang="en-US" dirty="0"/>
          </a:p>
          <a:p>
            <a:pPr marL="457200" lvl="1" indent="0">
              <a:buNone/>
            </a:pPr>
            <a:endParaRPr lang="en-US" dirty="0" smtClean="0"/>
          </a:p>
        </p:txBody>
      </p:sp>
      <p:pic>
        <p:nvPicPr>
          <p:cNvPr id="4"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446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09600"/>
            <a:ext cx="6423912" cy="1320800"/>
          </a:xfrm>
        </p:spPr>
        <p:txBody>
          <a:bodyPr/>
          <a:lstStyle/>
          <a:p>
            <a:r>
              <a:rPr lang="en-US" dirty="0" smtClean="0"/>
              <a:t>Part 4: </a:t>
            </a:r>
            <a:r>
              <a:rPr lang="en-US" sz="3200" dirty="0" smtClean="0"/>
              <a:t>Important info to Know</a:t>
            </a:r>
            <a:endParaRPr lang="en-US" sz="3200" dirty="0"/>
          </a:p>
        </p:txBody>
      </p:sp>
      <p:sp>
        <p:nvSpPr>
          <p:cNvPr id="3" name="Content Placeholder 2"/>
          <p:cNvSpPr>
            <a:spLocks noGrp="1"/>
          </p:cNvSpPr>
          <p:nvPr>
            <p:ph idx="1"/>
          </p:nvPr>
        </p:nvSpPr>
        <p:spPr>
          <a:xfrm>
            <a:off x="457200" y="1600200"/>
            <a:ext cx="6347714" cy="4572000"/>
          </a:xfrm>
        </p:spPr>
        <p:txBody>
          <a:bodyPr>
            <a:normAutofit/>
          </a:bodyPr>
          <a:lstStyle/>
          <a:p>
            <a:pPr>
              <a:spcAft>
                <a:spcPts val="600"/>
              </a:spcAft>
            </a:pPr>
            <a:r>
              <a:rPr lang="en-US" sz="2400" dirty="0" smtClean="0"/>
              <a:t>There is no set structure when it comes to building a 30 second commercial</a:t>
            </a:r>
          </a:p>
          <a:p>
            <a:pPr>
              <a:spcAft>
                <a:spcPts val="600"/>
              </a:spcAft>
            </a:pPr>
            <a:r>
              <a:rPr lang="en-US" sz="2400" dirty="0"/>
              <a:t>Have more than one version. Different events and situations will require you to discuss different </a:t>
            </a:r>
            <a:r>
              <a:rPr lang="en-US" sz="2400" dirty="0" smtClean="0"/>
              <a:t>things</a:t>
            </a:r>
          </a:p>
          <a:p>
            <a:pPr>
              <a:spcAft>
                <a:spcPts val="600"/>
              </a:spcAft>
            </a:pPr>
            <a:r>
              <a:rPr lang="en-US" sz="2400" dirty="0" smtClean="0"/>
              <a:t>Practice </a:t>
            </a:r>
            <a:r>
              <a:rPr lang="en-US" sz="2400" dirty="0"/>
              <a:t>so you can deliver it effortlessly while appearing natural and </a:t>
            </a:r>
            <a:r>
              <a:rPr lang="en-US" sz="2400" dirty="0" smtClean="0"/>
              <a:t>sincere</a:t>
            </a:r>
          </a:p>
          <a:p>
            <a:pPr>
              <a:spcAft>
                <a:spcPts val="600"/>
              </a:spcAft>
            </a:pPr>
            <a:r>
              <a:rPr lang="en-US" sz="2400" dirty="0" smtClean="0"/>
              <a:t>Try not to ramble, or use industry jargon and acronyms </a:t>
            </a:r>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526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6500112" cy="1320800"/>
          </a:xfrm>
        </p:spPr>
        <p:txBody>
          <a:bodyPr/>
          <a:lstStyle/>
          <a:p>
            <a:r>
              <a:rPr lang="en-US" dirty="0" smtClean="0"/>
              <a:t>Part 4: Remember</a:t>
            </a:r>
            <a:endParaRPr lang="en-US" dirty="0"/>
          </a:p>
        </p:txBody>
      </p:sp>
      <p:sp>
        <p:nvSpPr>
          <p:cNvPr id="3" name="Content Placeholder 2"/>
          <p:cNvSpPr>
            <a:spLocks noGrp="1"/>
          </p:cNvSpPr>
          <p:nvPr>
            <p:ph idx="1"/>
          </p:nvPr>
        </p:nvSpPr>
        <p:spPr>
          <a:xfrm>
            <a:off x="457200" y="1294581"/>
            <a:ext cx="6347714" cy="5105399"/>
          </a:xfrm>
        </p:spPr>
        <p:txBody>
          <a:bodyPr anchor="ctr">
            <a:normAutofit/>
          </a:bodyPr>
          <a:lstStyle/>
          <a:p>
            <a:r>
              <a:rPr lang="en-US" sz="2400" dirty="0" smtClean="0"/>
              <a:t>30 second commercials  are easily adaptable to most situations</a:t>
            </a:r>
          </a:p>
          <a:p>
            <a:r>
              <a:rPr lang="en-US" sz="2400" dirty="0" smtClean="0"/>
              <a:t>Practicing is important</a:t>
            </a:r>
          </a:p>
          <a:p>
            <a:r>
              <a:rPr lang="en-US" sz="2400" dirty="0" smtClean="0"/>
              <a:t>If it doesn’t feel or sound right, change it</a:t>
            </a:r>
          </a:p>
          <a:p>
            <a:r>
              <a:rPr lang="en-US" sz="2400" dirty="0" smtClean="0"/>
              <a:t>Be creative while being yourself</a:t>
            </a:r>
          </a:p>
          <a:p>
            <a:r>
              <a:rPr lang="en-US" sz="2400" dirty="0"/>
              <a:t>30 second commercials are a great way to promote yourself at networking events and job fairs</a:t>
            </a:r>
          </a:p>
          <a:p>
            <a:endParaRPr lang="en-US" sz="2400"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90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6728712" cy="1320800"/>
          </a:xfrm>
        </p:spPr>
        <p:txBody>
          <a:bodyPr/>
          <a:lstStyle/>
          <a:p>
            <a:r>
              <a:rPr lang="en-US" dirty="0" smtClean="0"/>
              <a:t>Part 5: Job Fairs/Hiring Events</a:t>
            </a:r>
            <a:endParaRPr lang="en-US" dirty="0"/>
          </a:p>
        </p:txBody>
      </p:sp>
      <p:sp>
        <p:nvSpPr>
          <p:cNvPr id="3" name="Content Placeholder 2"/>
          <p:cNvSpPr>
            <a:spLocks noGrp="1"/>
          </p:cNvSpPr>
          <p:nvPr>
            <p:ph idx="1"/>
          </p:nvPr>
        </p:nvSpPr>
        <p:spPr>
          <a:xfrm>
            <a:off x="228600" y="1727200"/>
            <a:ext cx="6728712" cy="5130800"/>
          </a:xfrm>
        </p:spPr>
        <p:txBody>
          <a:bodyPr>
            <a:noAutofit/>
          </a:bodyPr>
          <a:lstStyle/>
          <a:p>
            <a:r>
              <a:rPr lang="en-US" sz="2400" dirty="0" smtClean="0"/>
              <a:t>Job Fairs and Hiring Events are a great places to visit when seeking employment</a:t>
            </a:r>
          </a:p>
          <a:p>
            <a:pPr lvl="1"/>
            <a:r>
              <a:rPr lang="en-US" sz="2400" dirty="0" smtClean="0"/>
              <a:t>They are the perfect place to promote yourself by using your 30 sec commercial.</a:t>
            </a:r>
          </a:p>
          <a:p>
            <a:pPr lvl="1"/>
            <a:r>
              <a:rPr lang="en-US" sz="2400" dirty="0" smtClean="0"/>
              <a:t>They are a great place to meet with several employers in one area. </a:t>
            </a:r>
          </a:p>
          <a:p>
            <a:pPr lvl="1"/>
            <a:r>
              <a:rPr lang="en-US" sz="2400" dirty="0" smtClean="0"/>
              <a:t>They help build up your network</a:t>
            </a:r>
          </a:p>
          <a:p>
            <a:pPr lvl="1"/>
            <a:r>
              <a:rPr lang="en-US" sz="2400" dirty="0" smtClean="0"/>
              <a:t>They give you the ability to speak directly with employers and recruiters about available </a:t>
            </a:r>
            <a:r>
              <a:rPr lang="en-US" sz="2400" dirty="0"/>
              <a:t>p</a:t>
            </a:r>
            <a:r>
              <a:rPr lang="en-US" sz="2400" dirty="0" smtClean="0"/>
              <a:t>ositions</a:t>
            </a:r>
          </a:p>
          <a:p>
            <a:pPr lvl="1"/>
            <a:r>
              <a:rPr lang="en-US" sz="2400" dirty="0" smtClean="0"/>
              <a:t>Can lead to interview, then job offer</a:t>
            </a:r>
            <a:endParaRPr lang="en-US" sz="2400"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92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7391400" cy="914400"/>
          </a:xfrm>
        </p:spPr>
        <p:txBody>
          <a:bodyPr/>
          <a:lstStyle/>
          <a:p>
            <a:r>
              <a:rPr lang="en-US" dirty="0" smtClean="0"/>
              <a:t> Part 5: Be Prepared</a:t>
            </a:r>
            <a:endParaRPr lang="en-US" dirty="0"/>
          </a:p>
        </p:txBody>
      </p:sp>
      <p:sp>
        <p:nvSpPr>
          <p:cNvPr id="3" name="Content Placeholder 2"/>
          <p:cNvSpPr>
            <a:spLocks noGrp="1"/>
          </p:cNvSpPr>
          <p:nvPr>
            <p:ph idx="1"/>
          </p:nvPr>
        </p:nvSpPr>
        <p:spPr>
          <a:xfrm>
            <a:off x="533400" y="1295400"/>
            <a:ext cx="6347714" cy="5181599"/>
          </a:xfrm>
        </p:spPr>
        <p:txBody>
          <a:bodyPr anchor="ctr">
            <a:normAutofit fontScale="92500" lnSpcReduction="10000"/>
          </a:bodyPr>
          <a:lstStyle/>
          <a:p>
            <a:r>
              <a:rPr lang="en-US" sz="2400" dirty="0" smtClean="0"/>
              <a:t>Job Fairs can be overwhelming, so it is important to be prepared</a:t>
            </a:r>
          </a:p>
          <a:p>
            <a:pPr lvl="1"/>
            <a:r>
              <a:rPr lang="en-US" sz="2400" dirty="0" smtClean="0"/>
              <a:t>Have clothing prepared and set aside the night before</a:t>
            </a:r>
          </a:p>
          <a:p>
            <a:pPr lvl="1"/>
            <a:r>
              <a:rPr lang="en-US" sz="2400" dirty="0" smtClean="0"/>
              <a:t>Have a prepared career folder</a:t>
            </a:r>
          </a:p>
          <a:p>
            <a:pPr lvl="2"/>
            <a:r>
              <a:rPr lang="en-US" sz="1800" dirty="0" smtClean="0"/>
              <a:t>A folder or portfolio that you can keep clean copies of your resume and other important paperwork </a:t>
            </a:r>
          </a:p>
          <a:p>
            <a:pPr lvl="1"/>
            <a:r>
              <a:rPr lang="en-US" sz="2400" dirty="0" smtClean="0"/>
              <a:t>If you have business cards, bring them</a:t>
            </a:r>
          </a:p>
          <a:p>
            <a:pPr lvl="1"/>
            <a:r>
              <a:rPr lang="en-US" sz="2400" dirty="0" smtClean="0"/>
              <a:t>Greet everyone with a firm handshake</a:t>
            </a:r>
          </a:p>
          <a:p>
            <a:pPr lvl="1"/>
            <a:r>
              <a:rPr lang="en-US" sz="2400" dirty="0" smtClean="0"/>
              <a:t>Use your networking and Verbal /non verbal communication skills to promote who you are</a:t>
            </a:r>
          </a:p>
          <a:p>
            <a:pPr lvl="1"/>
            <a:r>
              <a:rPr lang="en-US" sz="2400" dirty="0" smtClean="0"/>
              <a:t>Thank them for speaking with you</a:t>
            </a:r>
            <a:endParaRPr lang="en-US" sz="2400"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21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05582" y="304800"/>
            <a:ext cx="6347713" cy="1320800"/>
          </a:xfrm>
        </p:spPr>
        <p:txBody>
          <a:bodyPr/>
          <a:lstStyle/>
          <a:p>
            <a:r>
              <a:rPr lang="en-US" dirty="0" smtClean="0"/>
              <a:t>Part 5: </a:t>
            </a:r>
            <a:r>
              <a:rPr lang="en-US" sz="3200" dirty="0" smtClean="0"/>
              <a:t>Job Fairs/Hiring Events</a:t>
            </a:r>
            <a:endParaRPr lang="en-US" sz="3200" dirty="0"/>
          </a:p>
        </p:txBody>
      </p:sp>
      <p:sp>
        <p:nvSpPr>
          <p:cNvPr id="8" name="Content Placeholder 7"/>
          <p:cNvSpPr>
            <a:spLocks noGrp="1"/>
          </p:cNvSpPr>
          <p:nvPr>
            <p:ph idx="1"/>
          </p:nvPr>
        </p:nvSpPr>
        <p:spPr>
          <a:xfrm>
            <a:off x="405582" y="1124206"/>
            <a:ext cx="7595420" cy="5733794"/>
          </a:xfrm>
        </p:spPr>
        <p:txBody>
          <a:bodyPr>
            <a:normAutofit/>
          </a:bodyPr>
          <a:lstStyle/>
          <a:p>
            <a:pPr>
              <a:spcBef>
                <a:spcPts val="600"/>
              </a:spcBef>
            </a:pPr>
            <a:r>
              <a:rPr lang="en-US" sz="2800" dirty="0" smtClean="0"/>
              <a:t>Job Fairs</a:t>
            </a:r>
          </a:p>
          <a:p>
            <a:pPr lvl="1">
              <a:spcBef>
                <a:spcPts val="0"/>
              </a:spcBef>
            </a:pPr>
            <a:r>
              <a:rPr lang="en-US" sz="2400" dirty="0" smtClean="0"/>
              <a:t>Large employer events usually community driven</a:t>
            </a:r>
          </a:p>
          <a:p>
            <a:pPr lvl="1">
              <a:spcBef>
                <a:spcPts val="0"/>
              </a:spcBef>
            </a:pPr>
            <a:r>
              <a:rPr lang="en-US" sz="2400" dirty="0" smtClean="0"/>
              <a:t>Great place to meet many employers</a:t>
            </a:r>
          </a:p>
          <a:p>
            <a:pPr>
              <a:spcBef>
                <a:spcPts val="600"/>
              </a:spcBef>
            </a:pPr>
            <a:r>
              <a:rPr lang="en-US" sz="2800" dirty="0" smtClean="0"/>
              <a:t>Hiring Events</a:t>
            </a:r>
          </a:p>
          <a:p>
            <a:pPr lvl="1">
              <a:spcBef>
                <a:spcPts val="0"/>
              </a:spcBef>
            </a:pPr>
            <a:r>
              <a:rPr lang="en-US" sz="2400" dirty="0" smtClean="0"/>
              <a:t>Smaller event with a single or up to 5 employers. </a:t>
            </a:r>
          </a:p>
          <a:p>
            <a:pPr lvl="1">
              <a:spcBef>
                <a:spcPts val="0"/>
              </a:spcBef>
            </a:pPr>
            <a:r>
              <a:rPr lang="en-US" sz="2400" dirty="0" smtClean="0">
                <a:hlinkClick r:id="rId2"/>
              </a:rPr>
              <a:t>www.yc.edu/jobs</a:t>
            </a:r>
            <a:r>
              <a:rPr lang="en-US" sz="2400" dirty="0" smtClean="0"/>
              <a:t>  look under Hiring events for local area dates</a:t>
            </a:r>
          </a:p>
          <a:p>
            <a:pPr>
              <a:spcBef>
                <a:spcPts val="600"/>
              </a:spcBef>
            </a:pPr>
            <a:r>
              <a:rPr lang="en-US" sz="2800" dirty="0" smtClean="0"/>
              <a:t>Job Placement Services</a:t>
            </a:r>
            <a:endParaRPr lang="en-US" sz="2800" dirty="0"/>
          </a:p>
          <a:p>
            <a:pPr marL="0" indent="0">
              <a:spcBef>
                <a:spcPts val="600"/>
              </a:spcBef>
              <a:buNone/>
            </a:pPr>
            <a:r>
              <a:rPr lang="en-US" dirty="0" smtClean="0"/>
              <a:t>            Arizona@Work Prescott, Prescott Valley, Cottonwood</a:t>
            </a:r>
          </a:p>
          <a:p>
            <a:pPr marL="0" indent="0">
              <a:spcBef>
                <a:spcPts val="600"/>
              </a:spcBef>
              <a:buNone/>
            </a:pPr>
            <a:r>
              <a:rPr lang="en-US" i="1" dirty="0" smtClean="0"/>
              <a:t>            Goodwill Career Centers Prescott, Cottonwood, Sedona</a:t>
            </a:r>
          </a:p>
          <a:p>
            <a:pPr marL="0" indent="0">
              <a:spcBef>
                <a:spcPts val="600"/>
              </a:spcBef>
              <a:buNone/>
            </a:pPr>
            <a:r>
              <a:rPr lang="en-US" i="1" dirty="0" smtClean="0"/>
              <a:t>            YC  Linda Brannock Career Coach </a:t>
            </a:r>
            <a:endParaRPr lang="en-US" i="1" dirty="0"/>
          </a:p>
        </p:txBody>
      </p:sp>
      <p:sp>
        <p:nvSpPr>
          <p:cNvPr id="2" name="Chevron 1"/>
          <p:cNvSpPr/>
          <p:nvPr/>
        </p:nvSpPr>
        <p:spPr>
          <a:xfrm>
            <a:off x="-2209800" y="2971800"/>
            <a:ext cx="3810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Isosceles Triangle 2"/>
          <p:cNvSpPr/>
          <p:nvPr/>
        </p:nvSpPr>
        <p:spPr>
          <a:xfrm rot="5400000" flipH="1">
            <a:off x="1036073" y="5288526"/>
            <a:ext cx="228600" cy="1671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rot="5400000" flipH="1">
            <a:off x="1036073" y="5669525"/>
            <a:ext cx="228600" cy="1671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5400000" flipH="1">
            <a:off x="1051281" y="5989534"/>
            <a:ext cx="198184" cy="1671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yc logo with tagline you can green yel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4872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47" y="609600"/>
            <a:ext cx="6332965" cy="1320800"/>
          </a:xfrm>
        </p:spPr>
        <p:txBody>
          <a:bodyPr/>
          <a:lstStyle/>
          <a:p>
            <a:r>
              <a:rPr lang="en-US" dirty="0" smtClean="0"/>
              <a:t>Part 6: </a:t>
            </a:r>
            <a:r>
              <a:rPr lang="en-US" sz="3200" dirty="0" smtClean="0"/>
              <a:t>What Employers Want…</a:t>
            </a:r>
            <a:endParaRPr lang="en-US" sz="3200" dirty="0"/>
          </a:p>
        </p:txBody>
      </p:sp>
      <p:sp>
        <p:nvSpPr>
          <p:cNvPr id="3" name="Content Placeholder 2"/>
          <p:cNvSpPr>
            <a:spLocks noGrp="1"/>
          </p:cNvSpPr>
          <p:nvPr>
            <p:ph idx="1"/>
          </p:nvPr>
        </p:nvSpPr>
        <p:spPr>
          <a:xfrm>
            <a:off x="624347" y="1524000"/>
            <a:ext cx="6347714" cy="4876800"/>
          </a:xfrm>
        </p:spPr>
        <p:txBody>
          <a:bodyPr/>
          <a:lstStyle/>
          <a:p>
            <a:r>
              <a:rPr lang="en-US" dirty="0" smtClean="0"/>
              <a:t>Employer want employees with professional soft skills</a:t>
            </a:r>
          </a:p>
          <a:p>
            <a:r>
              <a:rPr lang="en-US" dirty="0" smtClean="0"/>
              <a:t>Soft Skills is a synonym for “people skills.” The term describes those personal attributes that indicate a high level of emotional intelligence, unlike hard skills </a:t>
            </a:r>
          </a:p>
          <a:p>
            <a:r>
              <a:rPr lang="en-US" dirty="0" smtClean="0"/>
              <a:t>Hard skills, describe a person’s technical skill set and ability to perform specific tasks</a:t>
            </a:r>
          </a:p>
          <a:p>
            <a:r>
              <a:rPr lang="en-US" dirty="0" smtClean="0"/>
              <a:t>Soft Skills are broadly applicable across job titles and industries</a:t>
            </a:r>
          </a:p>
          <a:p>
            <a:r>
              <a:rPr lang="en-US" dirty="0" smtClean="0"/>
              <a:t>Hard skills are specific to each employer or organization</a:t>
            </a:r>
          </a:p>
          <a:p>
            <a:r>
              <a:rPr lang="en-US" dirty="0" smtClean="0"/>
              <a:t>Soft skills examples: being to work on time, following company policies and procedures, using your cell phone on personal time, professional verbal and written communication, ability to complete assigned task, taking ownership of doing your very best at all times</a:t>
            </a:r>
          </a:p>
          <a:p>
            <a:pPr marL="0" indent="0">
              <a:buNone/>
            </a:pPr>
            <a:endParaRPr lang="en-US" dirty="0" smtClean="0"/>
          </a:p>
          <a:p>
            <a:endParaRPr lang="en-US" dirty="0"/>
          </a:p>
        </p:txBody>
      </p:sp>
      <p:sp>
        <p:nvSpPr>
          <p:cNvPr id="4" name="Rectangle 3"/>
          <p:cNvSpPr/>
          <p:nvPr/>
        </p:nvSpPr>
        <p:spPr>
          <a:xfrm flipH="1">
            <a:off x="12268200" y="1676400"/>
            <a:ext cx="381000" cy="53830121"/>
          </a:xfrm>
          <a:prstGeom prst="rect">
            <a:avLst/>
          </a:prstGeom>
        </p:spPr>
        <p:txBody>
          <a:bodyPr wrap="square">
            <a:spAutoFit/>
          </a:bodyPr>
          <a:lstStyle/>
          <a:p>
            <a:r>
              <a:rPr lang="en-US" b="1" dirty="0">
                <a:solidFill>
                  <a:srgbClr val="222222"/>
                </a:solidFill>
                <a:latin typeface="Roboto"/>
              </a:rPr>
              <a:t>Soft skills</a:t>
            </a:r>
            <a:r>
              <a:rPr lang="en-US" dirty="0">
                <a:solidFill>
                  <a:srgbClr val="222222"/>
                </a:solidFill>
                <a:latin typeface="Roboto"/>
              </a:rPr>
              <a:t> is a synonym for "people </a:t>
            </a:r>
            <a:r>
              <a:rPr lang="en-US" b="1" dirty="0">
                <a:solidFill>
                  <a:srgbClr val="222222"/>
                </a:solidFill>
                <a:latin typeface="Roboto"/>
              </a:rPr>
              <a:t>skills</a:t>
            </a:r>
            <a:r>
              <a:rPr lang="en-US" dirty="0">
                <a:solidFill>
                  <a:srgbClr val="222222"/>
                </a:solidFill>
                <a:latin typeface="Roboto"/>
              </a:rPr>
              <a:t>." The term describes those personal attributes that indicate a high level of emotional intelligence. Unlike hard </a:t>
            </a:r>
            <a:r>
              <a:rPr lang="en-US" b="1" dirty="0">
                <a:solidFill>
                  <a:srgbClr val="222222"/>
                </a:solidFill>
                <a:latin typeface="Roboto"/>
              </a:rPr>
              <a:t>skills</a:t>
            </a:r>
            <a:r>
              <a:rPr lang="en-US" dirty="0">
                <a:solidFill>
                  <a:srgbClr val="222222"/>
                </a:solidFill>
                <a:latin typeface="Roboto"/>
              </a:rPr>
              <a:t>, which describe a person's technical </a:t>
            </a:r>
            <a:r>
              <a:rPr lang="en-US" b="1" dirty="0">
                <a:solidFill>
                  <a:srgbClr val="222222"/>
                </a:solidFill>
                <a:latin typeface="Roboto"/>
              </a:rPr>
              <a:t>skill</a:t>
            </a:r>
            <a:r>
              <a:rPr lang="en-US" dirty="0">
                <a:solidFill>
                  <a:srgbClr val="222222"/>
                </a:solidFill>
                <a:latin typeface="Roboto"/>
              </a:rPr>
              <a:t> set and ability to perform specific </a:t>
            </a:r>
            <a:r>
              <a:rPr lang="en-US" dirty="0" err="1">
                <a:solidFill>
                  <a:srgbClr val="222222"/>
                </a:solidFill>
                <a:latin typeface="Roboto"/>
              </a:rPr>
              <a:t>tasks,</a:t>
            </a:r>
            <a:r>
              <a:rPr lang="en-US" b="1" dirty="0" err="1">
                <a:solidFill>
                  <a:srgbClr val="222222"/>
                </a:solidFill>
                <a:latin typeface="Roboto"/>
              </a:rPr>
              <a:t>soft</a:t>
            </a:r>
            <a:r>
              <a:rPr lang="en-US" b="1" dirty="0">
                <a:solidFill>
                  <a:srgbClr val="222222"/>
                </a:solidFill>
                <a:latin typeface="Roboto"/>
              </a:rPr>
              <a:t> skills</a:t>
            </a:r>
            <a:r>
              <a:rPr lang="en-US" dirty="0">
                <a:solidFill>
                  <a:srgbClr val="222222"/>
                </a:solidFill>
                <a:latin typeface="Roboto"/>
              </a:rPr>
              <a:t> are broadly applicable across job titles and industries.</a:t>
            </a:r>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10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6: </a:t>
            </a:r>
            <a:r>
              <a:rPr lang="en-US" sz="3200" dirty="0" smtClean="0"/>
              <a:t>An Employer Wants</a:t>
            </a:r>
            <a:endParaRPr lang="en-US" sz="3200" dirty="0"/>
          </a:p>
        </p:txBody>
      </p:sp>
      <p:sp>
        <p:nvSpPr>
          <p:cNvPr id="3" name="Content Placeholder 2"/>
          <p:cNvSpPr>
            <a:spLocks noGrp="1"/>
          </p:cNvSpPr>
          <p:nvPr>
            <p:ph idx="1"/>
          </p:nvPr>
        </p:nvSpPr>
        <p:spPr>
          <a:xfrm>
            <a:off x="609598" y="1447800"/>
            <a:ext cx="6347714" cy="4973484"/>
          </a:xfrm>
        </p:spPr>
        <p:txBody>
          <a:bodyPr>
            <a:normAutofit/>
          </a:bodyPr>
          <a:lstStyle/>
          <a:p>
            <a:r>
              <a:rPr lang="en-US" sz="2000" dirty="0" smtClean="0"/>
              <a:t>An employee with strong professional Soft Skills</a:t>
            </a:r>
          </a:p>
          <a:p>
            <a:r>
              <a:rPr lang="en-US" sz="2000" dirty="0" smtClean="0"/>
              <a:t>An employee who get to work on time</a:t>
            </a:r>
          </a:p>
          <a:p>
            <a:r>
              <a:rPr lang="en-US" sz="2000" dirty="0" smtClean="0"/>
              <a:t>An employee who has initiative to get the job done.</a:t>
            </a:r>
          </a:p>
          <a:p>
            <a:r>
              <a:rPr lang="en-US" sz="2000" dirty="0" smtClean="0"/>
              <a:t>An employee who knows how to assist other employees when their assignment is completed.</a:t>
            </a:r>
          </a:p>
          <a:p>
            <a:r>
              <a:rPr lang="en-US" sz="2000" dirty="0" smtClean="0"/>
              <a:t>An employee who critically thinks and helps create efficiencies and identify waste. </a:t>
            </a:r>
          </a:p>
          <a:p>
            <a:r>
              <a:rPr lang="en-US" sz="2000" dirty="0" smtClean="0"/>
              <a:t>An employee who knows how to communicate verbally and written.</a:t>
            </a:r>
          </a:p>
          <a:p>
            <a:r>
              <a:rPr lang="en-US" sz="2000" dirty="0" smtClean="0"/>
              <a:t>An employee who can work well alone, or in a team.</a:t>
            </a:r>
          </a:p>
          <a:p>
            <a:r>
              <a:rPr lang="en-US" sz="2000" dirty="0" smtClean="0"/>
              <a:t>An employee who cares…..</a:t>
            </a:r>
          </a:p>
          <a:p>
            <a:pPr marL="0" indent="0">
              <a:buNone/>
            </a:pPr>
            <a:endParaRPr lang="en-US" sz="2000" dirty="0" smtClean="0"/>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035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609600"/>
            <a:ext cx="6576312" cy="762000"/>
          </a:xfrm>
        </p:spPr>
        <p:txBody>
          <a:bodyPr/>
          <a:lstStyle/>
          <a:p>
            <a:r>
              <a:rPr lang="en-US" dirty="0" smtClean="0"/>
              <a:t>Workshop Conclusion</a:t>
            </a:r>
            <a:endParaRPr lang="en-US" dirty="0"/>
          </a:p>
        </p:txBody>
      </p:sp>
      <p:sp>
        <p:nvSpPr>
          <p:cNvPr id="3" name="Content Placeholder 2"/>
          <p:cNvSpPr>
            <a:spLocks noGrp="1"/>
          </p:cNvSpPr>
          <p:nvPr>
            <p:ph idx="1"/>
          </p:nvPr>
        </p:nvSpPr>
        <p:spPr>
          <a:xfrm>
            <a:off x="495300" y="1495424"/>
            <a:ext cx="6347714" cy="4905376"/>
          </a:xfrm>
        </p:spPr>
        <p:txBody>
          <a:bodyPr>
            <a:normAutofit fontScale="92500"/>
          </a:bodyPr>
          <a:lstStyle/>
          <a:p>
            <a:r>
              <a:rPr lang="en-US" sz="2800" dirty="0" smtClean="0"/>
              <a:t>Utilize the 6 parts to job searching to help you get an interview and succeed once your hired</a:t>
            </a:r>
          </a:p>
          <a:p>
            <a:pPr lvl="1"/>
            <a:r>
              <a:rPr lang="en-US" sz="2800" dirty="0"/>
              <a:t>Where to Start Looking for Work</a:t>
            </a:r>
          </a:p>
          <a:p>
            <a:pPr lvl="1"/>
            <a:r>
              <a:rPr lang="en-US" sz="2800" dirty="0"/>
              <a:t>Research &amp; Informational Interview</a:t>
            </a:r>
          </a:p>
          <a:p>
            <a:pPr lvl="1"/>
            <a:r>
              <a:rPr lang="en-US" sz="2800" dirty="0"/>
              <a:t>Networking</a:t>
            </a:r>
          </a:p>
          <a:p>
            <a:pPr lvl="1"/>
            <a:r>
              <a:rPr lang="en-US" sz="2800" dirty="0" smtClean="0"/>
              <a:t>30 </a:t>
            </a:r>
            <a:r>
              <a:rPr lang="en-US" sz="2800" dirty="0"/>
              <a:t>second Commercial</a:t>
            </a:r>
          </a:p>
          <a:p>
            <a:pPr lvl="1"/>
            <a:r>
              <a:rPr lang="en-US" sz="2800" dirty="0" smtClean="0"/>
              <a:t>Job Fairs/Hiring Events</a:t>
            </a:r>
          </a:p>
          <a:p>
            <a:pPr lvl="1"/>
            <a:r>
              <a:rPr lang="en-US" sz="2800" dirty="0" smtClean="0"/>
              <a:t>Be the employee employers want to promote</a:t>
            </a:r>
            <a:endParaRPr lang="en-US" sz="2800" dirty="0"/>
          </a:p>
          <a:p>
            <a:endParaRPr lang="en-US" dirty="0" smtClean="0"/>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96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7848601" cy="1320800"/>
          </a:xfrm>
        </p:spPr>
        <p:txBody>
          <a:bodyPr/>
          <a:lstStyle/>
          <a:p>
            <a:r>
              <a:rPr lang="en-US" dirty="0" smtClean="0">
                <a:solidFill>
                  <a:schemeClr val="tx1"/>
                </a:solidFill>
              </a:rPr>
              <a:t>Now you are on you way to a job!</a:t>
            </a:r>
            <a:endParaRPr lang="en-US" dirty="0">
              <a:solidFill>
                <a:schemeClr val="tx1"/>
              </a:solidFill>
            </a:endParaRPr>
          </a:p>
        </p:txBody>
      </p:sp>
      <p:sp>
        <p:nvSpPr>
          <p:cNvPr id="3" name="Content Placeholder 2"/>
          <p:cNvSpPr>
            <a:spLocks noGrp="1"/>
          </p:cNvSpPr>
          <p:nvPr>
            <p:ph idx="1"/>
          </p:nvPr>
        </p:nvSpPr>
        <p:spPr>
          <a:xfrm>
            <a:off x="826643" y="1600200"/>
            <a:ext cx="6347714" cy="4800600"/>
          </a:xfrm>
        </p:spPr>
        <p:txBody>
          <a:bodyPr>
            <a:normAutofit fontScale="92500" lnSpcReduction="20000"/>
          </a:bodyPr>
          <a:lstStyle/>
          <a:p>
            <a:pPr marL="0" indent="0">
              <a:buNone/>
            </a:pPr>
            <a:r>
              <a:rPr lang="en-US" sz="5400" dirty="0" smtClean="0"/>
              <a:t>     </a:t>
            </a:r>
          </a:p>
          <a:p>
            <a:pPr marL="0" indent="0">
              <a:buNone/>
            </a:pPr>
            <a:r>
              <a:rPr lang="en-US" sz="5400" dirty="0"/>
              <a:t> </a:t>
            </a:r>
            <a:r>
              <a:rPr lang="en-US" sz="5400" dirty="0" smtClean="0"/>
              <a:t>     </a:t>
            </a:r>
            <a:r>
              <a:rPr lang="en-US" sz="5400" dirty="0" smtClean="0">
                <a:solidFill>
                  <a:schemeClr val="accent2">
                    <a:lumMod val="75000"/>
                  </a:schemeClr>
                </a:solidFill>
              </a:rPr>
              <a:t>Questions?</a:t>
            </a:r>
          </a:p>
          <a:p>
            <a:pPr marL="0" indent="0">
              <a:buNone/>
            </a:pPr>
            <a:endParaRPr lang="en-US" sz="3200" dirty="0" smtClean="0"/>
          </a:p>
          <a:p>
            <a:pPr marL="0" indent="0">
              <a:buNone/>
            </a:pPr>
            <a:endParaRPr lang="en-US" sz="3200" dirty="0"/>
          </a:p>
          <a:p>
            <a:pPr marL="0" indent="0">
              <a:buNone/>
            </a:pPr>
            <a:endParaRPr lang="en-US" sz="3200" dirty="0" smtClean="0"/>
          </a:p>
          <a:p>
            <a:pPr marL="0" indent="0">
              <a:buNone/>
            </a:pPr>
            <a:r>
              <a:rPr lang="en-US" sz="3200" dirty="0" smtClean="0"/>
              <a:t>Linda Brannock YC Career Coach</a:t>
            </a:r>
          </a:p>
          <a:p>
            <a:pPr marL="0" indent="0">
              <a:buNone/>
            </a:pPr>
            <a:r>
              <a:rPr lang="en-US" sz="3200" dirty="0" smtClean="0">
                <a:hlinkClick r:id="rId2"/>
              </a:rPr>
              <a:t>Linda.brannock@yc.edu</a:t>
            </a:r>
            <a:endParaRPr lang="en-US" sz="3200" dirty="0" smtClean="0"/>
          </a:p>
          <a:p>
            <a:pPr marL="0" indent="0">
              <a:buNone/>
            </a:pPr>
            <a:r>
              <a:rPr lang="en-US" sz="3200" dirty="0" smtClean="0"/>
              <a:t>928-776-2170 </a:t>
            </a:r>
            <a:endParaRPr lang="en-US" sz="3200" dirty="0"/>
          </a:p>
        </p:txBody>
      </p:sp>
      <p:pic>
        <p:nvPicPr>
          <p:cNvPr id="5" name="Picture 2" descr="yc logo with tagline you can green yel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049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yc logo with tagline you can green yellow"/>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055998"/>
            <a:ext cx="6705600" cy="427800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3800" y="4695825"/>
            <a:ext cx="1450075" cy="2143125"/>
          </a:xfrm>
          <a:prstGeom prst="rect">
            <a:avLst/>
          </a:prstGeom>
        </p:spPr>
      </p:pic>
    </p:spTree>
    <p:extLst>
      <p:ext uri="{BB962C8B-B14F-4D97-AF65-F5344CB8AC3E}">
        <p14:creationId xmlns:p14="http://schemas.microsoft.com/office/powerpoint/2010/main" val="3598081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934200" cy="1320800"/>
          </a:xfrm>
        </p:spPr>
        <p:txBody>
          <a:bodyPr>
            <a:normAutofit/>
          </a:bodyPr>
          <a:lstStyle/>
          <a:p>
            <a:r>
              <a:rPr lang="en-US" dirty="0" smtClean="0"/>
              <a:t>Job Search Techniques Overview</a:t>
            </a:r>
            <a:endParaRPr lang="en-US" dirty="0"/>
          </a:p>
        </p:txBody>
      </p:sp>
      <p:sp>
        <p:nvSpPr>
          <p:cNvPr id="3" name="Content Placeholder 2"/>
          <p:cNvSpPr>
            <a:spLocks noGrp="1"/>
          </p:cNvSpPr>
          <p:nvPr>
            <p:ph idx="1"/>
          </p:nvPr>
        </p:nvSpPr>
        <p:spPr>
          <a:xfrm>
            <a:off x="685800" y="609600"/>
            <a:ext cx="5981699" cy="6400799"/>
          </a:xfrm>
        </p:spPr>
        <p:txBody>
          <a:bodyPr anchor="ctr">
            <a:normAutofit/>
          </a:bodyPr>
          <a:lstStyle/>
          <a:p>
            <a:r>
              <a:rPr lang="en-US" sz="2800" b="1" dirty="0" smtClean="0"/>
              <a:t>The Six Parts to Job Hunting</a:t>
            </a:r>
          </a:p>
          <a:p>
            <a:pPr lvl="1"/>
            <a:r>
              <a:rPr lang="en-US" sz="2800" dirty="0" smtClean="0"/>
              <a:t>Where to Start Looking for Work</a:t>
            </a:r>
          </a:p>
          <a:p>
            <a:pPr lvl="1"/>
            <a:r>
              <a:rPr lang="en-US" sz="2800" dirty="0" smtClean="0"/>
              <a:t>Research &amp; Informational Interview</a:t>
            </a:r>
          </a:p>
          <a:p>
            <a:pPr lvl="1"/>
            <a:r>
              <a:rPr lang="en-US" sz="2800" dirty="0" smtClean="0"/>
              <a:t>Networking</a:t>
            </a:r>
          </a:p>
          <a:p>
            <a:pPr lvl="1"/>
            <a:r>
              <a:rPr lang="en-US" sz="2800" dirty="0" smtClean="0"/>
              <a:t>30 second Commercial</a:t>
            </a:r>
          </a:p>
          <a:p>
            <a:pPr lvl="1"/>
            <a:r>
              <a:rPr lang="en-US" sz="2800" dirty="0" smtClean="0"/>
              <a:t>Job Fairs/Hiring Events</a:t>
            </a:r>
            <a:endParaRPr lang="en-US" sz="2800" dirty="0"/>
          </a:p>
          <a:p>
            <a:pPr lvl="1"/>
            <a:r>
              <a:rPr lang="en-US" sz="2800" dirty="0" smtClean="0"/>
              <a:t>What Employers Want</a:t>
            </a:r>
            <a:endParaRPr lang="en-US" sz="2800" dirty="0"/>
          </a:p>
          <a:p>
            <a:pPr marL="914400" lvl="2" indent="0">
              <a:buNone/>
            </a:pPr>
            <a:endParaRPr lang="en-US" sz="2000" dirty="0" smtClean="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32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500113" cy="1244600"/>
          </a:xfrm>
        </p:spPr>
        <p:txBody>
          <a:bodyPr>
            <a:normAutofit/>
          </a:bodyPr>
          <a:lstStyle/>
          <a:p>
            <a:r>
              <a:rPr lang="en-US" dirty="0" smtClean="0"/>
              <a:t>Part 1: Looking For Work</a:t>
            </a:r>
            <a:endParaRPr lang="en-US" dirty="0"/>
          </a:p>
        </p:txBody>
      </p:sp>
      <p:sp>
        <p:nvSpPr>
          <p:cNvPr id="5" name="Text Placeholder 4"/>
          <p:cNvSpPr>
            <a:spLocks noGrp="1"/>
          </p:cNvSpPr>
          <p:nvPr>
            <p:ph type="body" idx="1"/>
          </p:nvPr>
        </p:nvSpPr>
        <p:spPr>
          <a:xfrm>
            <a:off x="457200" y="1600199"/>
            <a:ext cx="7924800" cy="574675"/>
          </a:xfrm>
        </p:spPr>
        <p:txBody>
          <a:bodyPr anchor="t"/>
          <a:lstStyle/>
          <a:p>
            <a:r>
              <a:rPr lang="en-US" dirty="0" smtClean="0"/>
              <a:t>Not Sure Which Career to Choose</a:t>
            </a:r>
            <a:endParaRPr lang="en-US" dirty="0"/>
          </a:p>
        </p:txBody>
      </p:sp>
      <p:sp>
        <p:nvSpPr>
          <p:cNvPr id="6" name="Content Placeholder 5"/>
          <p:cNvSpPr>
            <a:spLocks noGrp="1"/>
          </p:cNvSpPr>
          <p:nvPr>
            <p:ph sz="half" idx="2"/>
          </p:nvPr>
        </p:nvSpPr>
        <p:spPr>
          <a:xfrm>
            <a:off x="457200" y="2174875"/>
            <a:ext cx="7010400" cy="3951288"/>
          </a:xfrm>
        </p:spPr>
        <p:txBody>
          <a:bodyPr>
            <a:normAutofit/>
          </a:bodyPr>
          <a:lstStyle/>
          <a:p>
            <a:pPr>
              <a:spcBef>
                <a:spcPts val="0"/>
              </a:spcBef>
            </a:pPr>
            <a:r>
              <a:rPr lang="en-US" dirty="0" smtClean="0"/>
              <a:t>Choosing a career is important because it gives a person a clear path to find the right job</a:t>
            </a:r>
          </a:p>
          <a:p>
            <a:pPr marL="0" indent="0">
              <a:spcBef>
                <a:spcPts val="0"/>
              </a:spcBef>
              <a:buNone/>
            </a:pPr>
            <a:endParaRPr lang="en-US" dirty="0" smtClean="0"/>
          </a:p>
          <a:p>
            <a:pPr>
              <a:spcBef>
                <a:spcPts val="0"/>
              </a:spcBef>
            </a:pPr>
            <a:r>
              <a:rPr lang="en-US" dirty="0" smtClean="0"/>
              <a:t>However, choosing a career can be frightening and difficult</a:t>
            </a:r>
          </a:p>
          <a:p>
            <a:pPr>
              <a:spcBef>
                <a:spcPts val="0"/>
              </a:spcBef>
            </a:pPr>
            <a:endParaRPr lang="en-US" dirty="0"/>
          </a:p>
          <a:p>
            <a:pPr>
              <a:spcBef>
                <a:spcPts val="0"/>
              </a:spcBef>
            </a:pPr>
            <a:r>
              <a:rPr lang="en-US" dirty="0" smtClean="0"/>
              <a:t>YC Career Coach and Academic Counselors are here to help</a:t>
            </a:r>
          </a:p>
          <a:p>
            <a:pPr marL="0" indent="0">
              <a:spcBef>
                <a:spcPts val="0"/>
              </a:spcBef>
              <a:buNone/>
            </a:pPr>
            <a:endParaRPr lang="en-US" dirty="0" smtClean="0"/>
          </a:p>
          <a:p>
            <a:pPr>
              <a:spcBef>
                <a:spcPts val="0"/>
              </a:spcBef>
            </a:pPr>
            <a:r>
              <a:rPr lang="en-US" dirty="0" smtClean="0"/>
              <a:t>Here are a few websites that can help you get started:</a:t>
            </a:r>
          </a:p>
          <a:p>
            <a:pPr lvl="1"/>
            <a:r>
              <a:rPr lang="en-US" sz="2400" dirty="0" smtClean="0">
                <a:solidFill>
                  <a:srgbClr val="FF0000"/>
                </a:solidFill>
                <a:hlinkClick r:id="rId2"/>
              </a:rPr>
              <a:t>www.myskillsmyfuture.org</a:t>
            </a:r>
            <a:endParaRPr lang="en-US" sz="2400" dirty="0" smtClean="0">
              <a:solidFill>
                <a:srgbClr val="FF0000"/>
              </a:solidFill>
            </a:endParaRPr>
          </a:p>
          <a:p>
            <a:pPr lvl="1"/>
            <a:r>
              <a:rPr lang="en-US" sz="2400" dirty="0" smtClean="0">
                <a:solidFill>
                  <a:schemeClr val="accent1"/>
                </a:solidFill>
                <a:hlinkClick r:id="rId3" action="ppaction://hlinksldjump"/>
              </a:rPr>
              <a:t>www.onetonline.org</a:t>
            </a:r>
            <a:endParaRPr lang="en-US" sz="2400" dirty="0">
              <a:solidFill>
                <a:schemeClr val="accent1"/>
              </a:solidFill>
            </a:endParaRPr>
          </a:p>
          <a:p>
            <a:pPr lvl="1"/>
            <a:r>
              <a:rPr lang="en-US" sz="2400" u="sng" dirty="0" smtClean="0">
                <a:solidFill>
                  <a:schemeClr val="tx1"/>
                </a:solidFill>
                <a:hlinkClick r:id="rId4"/>
              </a:rPr>
              <a:t>www.mynextmove.org</a:t>
            </a:r>
            <a:endParaRPr lang="en-US" sz="2400" dirty="0">
              <a:solidFill>
                <a:schemeClr val="tx1"/>
              </a:solidFill>
            </a:endParaRPr>
          </a:p>
          <a:p>
            <a:pPr marL="457200" lvl="1" indent="0">
              <a:buNone/>
            </a:pPr>
            <a:endParaRPr lang="en-US" sz="2400" dirty="0" smtClean="0"/>
          </a:p>
          <a:p>
            <a:pPr marL="0" indent="0">
              <a:buNone/>
            </a:pPr>
            <a:endParaRPr lang="en-US" sz="2800" dirty="0"/>
          </a:p>
          <a:p>
            <a:pPr marL="0" indent="0">
              <a:buNone/>
            </a:pPr>
            <a:endParaRPr lang="en-US" dirty="0"/>
          </a:p>
        </p:txBody>
      </p:sp>
      <p:pic>
        <p:nvPicPr>
          <p:cNvPr id="8" name="Picture 2" descr="yc logo with tagline you can green yellow"/>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232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1" y="685800"/>
            <a:ext cx="6423912" cy="1244600"/>
          </a:xfrm>
        </p:spPr>
        <p:txBody>
          <a:bodyPr>
            <a:normAutofit/>
          </a:bodyPr>
          <a:lstStyle/>
          <a:p>
            <a:r>
              <a:rPr lang="en-US" dirty="0" smtClean="0"/>
              <a:t>Part 1: Looking </a:t>
            </a:r>
            <a:r>
              <a:rPr lang="en-US" dirty="0"/>
              <a:t>F</a:t>
            </a:r>
            <a:r>
              <a:rPr lang="en-US" dirty="0" smtClean="0"/>
              <a:t>or Work</a:t>
            </a:r>
            <a:endParaRPr lang="en-US" dirty="0"/>
          </a:p>
        </p:txBody>
      </p:sp>
      <p:sp>
        <p:nvSpPr>
          <p:cNvPr id="8" name="Content Placeholder 7"/>
          <p:cNvSpPr>
            <a:spLocks noGrp="1"/>
          </p:cNvSpPr>
          <p:nvPr>
            <p:ph idx="1"/>
          </p:nvPr>
        </p:nvSpPr>
        <p:spPr>
          <a:xfrm>
            <a:off x="609599" y="1447800"/>
            <a:ext cx="6347714" cy="4267200"/>
          </a:xfrm>
        </p:spPr>
        <p:txBody>
          <a:bodyPr anchor="ctr">
            <a:normAutofit/>
          </a:bodyPr>
          <a:lstStyle/>
          <a:p>
            <a:r>
              <a:rPr lang="en-US" dirty="0" smtClean="0"/>
              <a:t>The most important part about entering the workforce is knowing your goals, and planning a clear career pathway</a:t>
            </a:r>
          </a:p>
          <a:p>
            <a:pPr lvl="1"/>
            <a:r>
              <a:rPr lang="en-US" dirty="0" smtClean="0"/>
              <a:t>Knowing your goals will help guide you towards success</a:t>
            </a:r>
          </a:p>
          <a:p>
            <a:pPr lvl="1"/>
            <a:r>
              <a:rPr lang="en-US" dirty="0" smtClean="0"/>
              <a:t>Clear goals will help you identify the right career path for you</a:t>
            </a:r>
          </a:p>
          <a:p>
            <a:pPr lvl="1"/>
            <a:r>
              <a:rPr lang="en-US" dirty="0" smtClean="0"/>
              <a:t>Setting small attainable goals will keep you moving forward on your pathway</a:t>
            </a:r>
          </a:p>
          <a:p>
            <a:pPr lvl="1"/>
            <a:r>
              <a:rPr lang="en-US" dirty="0" smtClean="0"/>
              <a:t>Being determined and persistent will help you reach each goal on your career pathway</a:t>
            </a:r>
          </a:p>
          <a:p>
            <a:pPr marL="457200" lvl="1" indent="0">
              <a:buNone/>
            </a:pPr>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011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0"/>
            <a:ext cx="6500112" cy="1320800"/>
          </a:xfrm>
        </p:spPr>
        <p:txBody>
          <a:bodyPr>
            <a:normAutofit/>
          </a:bodyPr>
          <a:lstStyle/>
          <a:p>
            <a:r>
              <a:rPr lang="en-US" dirty="0" smtClean="0"/>
              <a:t>Part </a:t>
            </a:r>
            <a:r>
              <a:rPr lang="en-US" dirty="0"/>
              <a:t>1</a:t>
            </a:r>
            <a:r>
              <a:rPr lang="en-US" dirty="0" smtClean="0"/>
              <a:t>: Looking For Work Cont.</a:t>
            </a:r>
            <a:endParaRPr lang="en-US" dirty="0"/>
          </a:p>
        </p:txBody>
      </p:sp>
      <p:sp>
        <p:nvSpPr>
          <p:cNvPr id="5" name="Text Placeholder 4"/>
          <p:cNvSpPr>
            <a:spLocks noGrp="1"/>
          </p:cNvSpPr>
          <p:nvPr>
            <p:ph type="body" idx="1"/>
          </p:nvPr>
        </p:nvSpPr>
        <p:spPr>
          <a:xfrm>
            <a:off x="457200" y="1600199"/>
            <a:ext cx="7924800" cy="574675"/>
          </a:xfrm>
        </p:spPr>
        <p:txBody>
          <a:bodyPr anchor="t"/>
          <a:lstStyle/>
          <a:p>
            <a:r>
              <a:rPr lang="en-US" dirty="0" smtClean="0"/>
              <a:t>Not Sure Which Career to Choose</a:t>
            </a:r>
            <a:endParaRPr lang="en-US" dirty="0"/>
          </a:p>
        </p:txBody>
      </p:sp>
      <p:sp>
        <p:nvSpPr>
          <p:cNvPr id="6" name="Content Placeholder 5"/>
          <p:cNvSpPr>
            <a:spLocks noGrp="1"/>
          </p:cNvSpPr>
          <p:nvPr>
            <p:ph sz="half" idx="2"/>
          </p:nvPr>
        </p:nvSpPr>
        <p:spPr>
          <a:xfrm>
            <a:off x="457200" y="2174875"/>
            <a:ext cx="7010400" cy="3951288"/>
          </a:xfrm>
        </p:spPr>
        <p:txBody>
          <a:bodyPr>
            <a:normAutofit/>
          </a:bodyPr>
          <a:lstStyle/>
          <a:p>
            <a:pPr>
              <a:spcBef>
                <a:spcPts val="0"/>
              </a:spcBef>
            </a:pPr>
            <a:r>
              <a:rPr lang="en-US" sz="2000" dirty="0" smtClean="0"/>
              <a:t>Identify the career path that best suits who you are and what you are good at</a:t>
            </a:r>
          </a:p>
          <a:p>
            <a:pPr>
              <a:spcBef>
                <a:spcPts val="0"/>
              </a:spcBef>
            </a:pPr>
            <a:r>
              <a:rPr lang="en-US" sz="2000" dirty="0" smtClean="0"/>
              <a:t>Research the career field and particular occupational options        </a:t>
            </a:r>
          </a:p>
          <a:p>
            <a:pPr marL="0" indent="0">
              <a:spcBef>
                <a:spcPts val="0"/>
              </a:spcBef>
              <a:buNone/>
            </a:pPr>
            <a:r>
              <a:rPr lang="en-US" sz="2000" dirty="0"/>
              <a:t> </a:t>
            </a:r>
            <a:r>
              <a:rPr lang="en-US" sz="2000" dirty="0" smtClean="0"/>
              <a:t>       </a:t>
            </a:r>
            <a:r>
              <a:rPr lang="en-US" sz="2000" dirty="0" smtClean="0">
                <a:hlinkClick r:id="rId2"/>
              </a:rPr>
              <a:t>www.VirtualJobShadow.com</a:t>
            </a:r>
            <a:r>
              <a:rPr lang="en-US" sz="2000" dirty="0" smtClean="0"/>
              <a:t> </a:t>
            </a:r>
          </a:p>
          <a:p>
            <a:pPr marL="0" indent="0">
              <a:spcBef>
                <a:spcPts val="0"/>
              </a:spcBef>
              <a:buNone/>
            </a:pPr>
            <a:r>
              <a:rPr lang="en-US" sz="2000" dirty="0"/>
              <a:t> </a:t>
            </a:r>
            <a:r>
              <a:rPr lang="en-US" sz="2000" dirty="0" smtClean="0"/>
              <a:t>       </a:t>
            </a:r>
          </a:p>
          <a:p>
            <a:pPr>
              <a:spcBef>
                <a:spcPts val="0"/>
              </a:spcBef>
            </a:pPr>
            <a:r>
              <a:rPr lang="en-US" sz="2000" dirty="0" smtClean="0"/>
              <a:t>Consider a Job Shadowing of companies in your chosen field of study</a:t>
            </a:r>
          </a:p>
          <a:p>
            <a:pPr>
              <a:spcBef>
                <a:spcPts val="0"/>
              </a:spcBef>
            </a:pPr>
            <a:r>
              <a:rPr lang="en-US" sz="2000" dirty="0" smtClean="0"/>
              <a:t>Write down notes </a:t>
            </a:r>
          </a:p>
          <a:p>
            <a:pPr>
              <a:spcBef>
                <a:spcPts val="0"/>
              </a:spcBef>
            </a:pPr>
            <a:r>
              <a:rPr lang="en-US" sz="2000" dirty="0" smtClean="0"/>
              <a:t>Meet with a career coach if needed to identify a career path, set up job </a:t>
            </a:r>
            <a:r>
              <a:rPr lang="en-US" sz="2000" dirty="0"/>
              <a:t>s</a:t>
            </a:r>
            <a:r>
              <a:rPr lang="en-US" sz="2000" dirty="0" smtClean="0"/>
              <a:t>hadow appointments, and Internship opportunities</a:t>
            </a:r>
            <a:endParaRPr lang="en-US" dirty="0" smtClean="0"/>
          </a:p>
          <a:p>
            <a:pPr marL="0" indent="0">
              <a:spcBef>
                <a:spcPts val="0"/>
              </a:spcBef>
              <a:buNone/>
            </a:pPr>
            <a:endParaRPr lang="en-US" dirty="0"/>
          </a:p>
          <a:p>
            <a:pPr marL="0" indent="0">
              <a:spcBef>
                <a:spcPts val="0"/>
              </a:spcBef>
              <a:buNone/>
            </a:pPr>
            <a:endParaRPr lang="en-US" dirty="0" smtClean="0"/>
          </a:p>
          <a:p>
            <a:pPr marL="457200" lvl="1" indent="0">
              <a:buNone/>
            </a:pPr>
            <a:endParaRPr lang="en-US" sz="2400" dirty="0" smtClean="0"/>
          </a:p>
          <a:p>
            <a:pPr marL="0" indent="0">
              <a:buNone/>
            </a:pPr>
            <a:endParaRPr lang="en-US" sz="2800" dirty="0"/>
          </a:p>
          <a:p>
            <a:pPr marL="0" indent="0">
              <a:buNone/>
            </a:pPr>
            <a:endParaRPr lang="en-US" dirty="0"/>
          </a:p>
        </p:txBody>
      </p:sp>
      <p:pic>
        <p:nvPicPr>
          <p:cNvPr id="8" name="Picture 2" descr="yc logo with tagline you can green yell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614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1" y="609600"/>
            <a:ext cx="6500112" cy="1320800"/>
          </a:xfrm>
        </p:spPr>
        <p:txBody>
          <a:bodyPr/>
          <a:lstStyle/>
          <a:p>
            <a:r>
              <a:rPr lang="en-US" dirty="0" smtClean="0"/>
              <a:t>Part 1: Employment Sites</a:t>
            </a:r>
            <a:endParaRPr lang="en-US" dirty="0"/>
          </a:p>
        </p:txBody>
      </p:sp>
      <p:sp>
        <p:nvSpPr>
          <p:cNvPr id="9" name="Text Placeholder 8"/>
          <p:cNvSpPr>
            <a:spLocks noGrp="1"/>
          </p:cNvSpPr>
          <p:nvPr>
            <p:ph type="body" idx="1"/>
          </p:nvPr>
        </p:nvSpPr>
        <p:spPr>
          <a:xfrm>
            <a:off x="457200" y="1535113"/>
            <a:ext cx="6705600" cy="639762"/>
          </a:xfrm>
        </p:spPr>
        <p:txBody>
          <a:bodyPr>
            <a:normAutofit fontScale="92500" lnSpcReduction="20000"/>
          </a:bodyPr>
          <a:lstStyle/>
          <a:p>
            <a:r>
              <a:rPr lang="en-US" dirty="0"/>
              <a:t>Once you have a clear career goal path set, you can search for </a:t>
            </a:r>
            <a:r>
              <a:rPr lang="en-US" dirty="0" smtClean="0"/>
              <a:t>work</a:t>
            </a:r>
            <a:endParaRPr lang="en-US" dirty="0"/>
          </a:p>
        </p:txBody>
      </p:sp>
      <p:sp>
        <p:nvSpPr>
          <p:cNvPr id="10" name="Content Placeholder 9"/>
          <p:cNvSpPr>
            <a:spLocks noGrp="1"/>
          </p:cNvSpPr>
          <p:nvPr>
            <p:ph sz="half" idx="2"/>
          </p:nvPr>
        </p:nvSpPr>
        <p:spPr>
          <a:xfrm>
            <a:off x="457200" y="2174874"/>
            <a:ext cx="7010400" cy="4530725"/>
          </a:xfrm>
        </p:spPr>
        <p:txBody>
          <a:bodyPr>
            <a:normAutofit fontScale="92500" lnSpcReduction="20000"/>
          </a:bodyPr>
          <a:lstStyle/>
          <a:p>
            <a:r>
              <a:rPr lang="en-US" sz="2000" dirty="0" smtClean="0"/>
              <a:t>There are numerous sites out there</a:t>
            </a:r>
          </a:p>
          <a:p>
            <a:pPr lvl="1"/>
            <a:r>
              <a:rPr lang="en-US" sz="1800" dirty="0" smtClean="0">
                <a:hlinkClick r:id="rId2"/>
              </a:rPr>
              <a:t>www.azjobconnection.gov</a:t>
            </a:r>
            <a:r>
              <a:rPr lang="en-US" sz="1800" dirty="0" smtClean="0"/>
              <a:t> </a:t>
            </a:r>
          </a:p>
          <a:p>
            <a:pPr lvl="1"/>
            <a:r>
              <a:rPr lang="en-US" sz="1800" dirty="0" smtClean="0">
                <a:hlinkClick r:id="rId3"/>
              </a:rPr>
              <a:t>www.yc.edu/jobs</a:t>
            </a:r>
            <a:r>
              <a:rPr lang="en-US" sz="1800" dirty="0" smtClean="0"/>
              <a:t> </a:t>
            </a:r>
          </a:p>
          <a:p>
            <a:pPr lvl="1"/>
            <a:r>
              <a:rPr lang="en-US" sz="1800" dirty="0" smtClean="0">
                <a:hlinkClick r:id="rId4"/>
              </a:rPr>
              <a:t>www.glassdoor.com</a:t>
            </a:r>
            <a:r>
              <a:rPr lang="en-US" sz="1800" dirty="0" smtClean="0"/>
              <a:t> </a:t>
            </a:r>
          </a:p>
          <a:p>
            <a:pPr lvl="1"/>
            <a:r>
              <a:rPr lang="en-US" sz="1800" dirty="0" smtClean="0">
                <a:hlinkClick r:id="rId5"/>
              </a:rPr>
              <a:t>www.indeed.com</a:t>
            </a:r>
            <a:r>
              <a:rPr lang="en-US" sz="1800" dirty="0" smtClean="0"/>
              <a:t> </a:t>
            </a:r>
          </a:p>
          <a:p>
            <a:pPr lvl="1"/>
            <a:r>
              <a:rPr lang="en-US" sz="1800" dirty="0" smtClean="0">
                <a:hlinkClick r:id="rId6"/>
              </a:rPr>
              <a:t>www.careerbuilder.com</a:t>
            </a:r>
            <a:endParaRPr lang="en-US" sz="1600" dirty="0"/>
          </a:p>
          <a:p>
            <a:r>
              <a:rPr lang="en-US" sz="2000" dirty="0" smtClean="0"/>
              <a:t>When searching, use a variety of words to describe a particular position</a:t>
            </a:r>
          </a:p>
          <a:p>
            <a:pPr lvl="1"/>
            <a:r>
              <a:rPr lang="en-US" sz="1600" dirty="0" smtClean="0"/>
              <a:t>Secretary = Receptionist </a:t>
            </a:r>
            <a:r>
              <a:rPr lang="en-US" sz="1600" dirty="0"/>
              <a:t>= Front </a:t>
            </a:r>
            <a:r>
              <a:rPr lang="en-US" sz="1600" dirty="0" smtClean="0"/>
              <a:t>Desk = Office Assistant = Administrative Assistant  </a:t>
            </a:r>
            <a:r>
              <a:rPr lang="en-US" sz="1600" dirty="0" smtClean="0">
                <a:solidFill>
                  <a:srgbClr val="FF0000"/>
                </a:solidFill>
              </a:rPr>
              <a:t>put the </a:t>
            </a:r>
            <a:r>
              <a:rPr lang="en-US" sz="1600" dirty="0" err="1" smtClean="0">
                <a:solidFill>
                  <a:srgbClr val="FF0000"/>
                </a:solidFill>
              </a:rPr>
              <a:t>Onet</a:t>
            </a:r>
            <a:r>
              <a:rPr lang="en-US" sz="1600" dirty="0" smtClean="0">
                <a:solidFill>
                  <a:srgbClr val="FF0000"/>
                </a:solidFill>
              </a:rPr>
              <a:t> link here as well</a:t>
            </a:r>
            <a:endParaRPr lang="en-US" sz="1400" dirty="0">
              <a:solidFill>
                <a:srgbClr val="FF0000"/>
              </a:solidFill>
            </a:endParaRPr>
          </a:p>
          <a:p>
            <a:pPr marL="400050"/>
            <a:r>
              <a:rPr lang="en-US" sz="2000" dirty="0" smtClean="0"/>
              <a:t>You should exercise caution with some websites</a:t>
            </a:r>
          </a:p>
          <a:p>
            <a:pPr marL="697230" lvl="1"/>
            <a:r>
              <a:rPr lang="en-US" sz="1600" dirty="0" smtClean="0"/>
              <a:t>www.craigslist.com</a:t>
            </a:r>
          </a:p>
          <a:p>
            <a:pPr marL="697230" lvl="1"/>
            <a:r>
              <a:rPr lang="en-US" sz="1600" dirty="0" smtClean="0"/>
              <a:t>www.facebook.com</a:t>
            </a:r>
          </a:p>
          <a:p>
            <a:pPr marL="400050"/>
            <a:r>
              <a:rPr lang="en-US" sz="2000" dirty="0" smtClean="0"/>
              <a:t> You may become a victim of a scam</a:t>
            </a:r>
          </a:p>
          <a:p>
            <a:pPr lvl="1"/>
            <a:endParaRPr lang="en-US" dirty="0"/>
          </a:p>
        </p:txBody>
      </p:sp>
      <p:pic>
        <p:nvPicPr>
          <p:cNvPr id="6" name="Picture 2" descr="yc logo with tagline you can green yellow"/>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94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599" y="609600"/>
            <a:ext cx="6347714" cy="1320800"/>
          </a:xfrm>
        </p:spPr>
        <p:txBody>
          <a:bodyPr/>
          <a:lstStyle/>
          <a:p>
            <a:r>
              <a:rPr lang="en-US" dirty="0" smtClean="0"/>
              <a:t>Part 2: Research</a:t>
            </a:r>
            <a:endParaRPr lang="en-US" dirty="0"/>
          </a:p>
        </p:txBody>
      </p:sp>
      <p:sp>
        <p:nvSpPr>
          <p:cNvPr id="8" name="Content Placeholder 7"/>
          <p:cNvSpPr>
            <a:spLocks noGrp="1"/>
          </p:cNvSpPr>
          <p:nvPr>
            <p:ph idx="1"/>
          </p:nvPr>
        </p:nvSpPr>
        <p:spPr>
          <a:xfrm>
            <a:off x="609598" y="1828800"/>
            <a:ext cx="6347714" cy="4267200"/>
          </a:xfrm>
        </p:spPr>
        <p:txBody>
          <a:bodyPr/>
          <a:lstStyle/>
          <a:p>
            <a:r>
              <a:rPr lang="en-US" dirty="0" smtClean="0"/>
              <a:t>Research is a tedious, but very useful part of the employment process</a:t>
            </a:r>
          </a:p>
          <a:p>
            <a:pPr lvl="1"/>
            <a:r>
              <a:rPr lang="en-US" sz="1800" dirty="0" smtClean="0"/>
              <a:t>Utilizing a companies website is beneficial for the research process</a:t>
            </a:r>
          </a:p>
          <a:p>
            <a:pPr lvl="1"/>
            <a:r>
              <a:rPr lang="en-US" sz="1800" dirty="0" smtClean="0"/>
              <a:t>Keeping a record of your research can aid you, if you are chosen for a interview</a:t>
            </a:r>
          </a:p>
          <a:p>
            <a:pPr lvl="1"/>
            <a:r>
              <a:rPr lang="en-US" sz="1800" dirty="0" smtClean="0"/>
              <a:t>In person Informational interviews are another great tool for you research process</a:t>
            </a:r>
          </a:p>
          <a:p>
            <a:pPr marL="457200" lvl="1" indent="0">
              <a:buNone/>
            </a:pPr>
            <a:endParaRPr lang="en-US" sz="1800" dirty="0" smtClean="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46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Research</a:t>
            </a:r>
            <a:endParaRPr lang="en-US" dirty="0"/>
          </a:p>
        </p:txBody>
      </p:sp>
      <p:sp>
        <p:nvSpPr>
          <p:cNvPr id="3" name="Content Placeholder 2"/>
          <p:cNvSpPr>
            <a:spLocks noGrp="1"/>
          </p:cNvSpPr>
          <p:nvPr>
            <p:ph idx="1"/>
          </p:nvPr>
        </p:nvSpPr>
        <p:spPr>
          <a:xfrm>
            <a:off x="592392" y="1676400"/>
            <a:ext cx="6347714" cy="4419600"/>
          </a:xfrm>
        </p:spPr>
        <p:txBody>
          <a:bodyPr>
            <a:normAutofit/>
          </a:bodyPr>
          <a:lstStyle/>
          <a:p>
            <a:r>
              <a:rPr lang="en-US" sz="2000" dirty="0" smtClean="0"/>
              <a:t>The very best way to research a company is by going directly to the company’s website</a:t>
            </a:r>
          </a:p>
          <a:p>
            <a:endParaRPr lang="en-US" sz="2000" dirty="0"/>
          </a:p>
          <a:p>
            <a:r>
              <a:rPr lang="en-US" sz="2000" dirty="0" smtClean="0"/>
              <a:t>If you are unable to find information on a particular company, here are some websites that you can use:</a:t>
            </a:r>
          </a:p>
          <a:p>
            <a:pPr lvl="1"/>
            <a:r>
              <a:rPr lang="en-US" sz="2000" dirty="0" smtClean="0"/>
              <a:t>www.acinet.org</a:t>
            </a:r>
          </a:p>
          <a:p>
            <a:pPr lvl="1"/>
            <a:r>
              <a:rPr lang="en-US" sz="2000" dirty="0" smtClean="0"/>
              <a:t>www.careerleak.com</a:t>
            </a:r>
          </a:p>
          <a:p>
            <a:pPr lvl="1"/>
            <a:r>
              <a:rPr lang="en-US" sz="2000" dirty="0" smtClean="0"/>
              <a:t>www.glassdoor.com</a:t>
            </a:r>
          </a:p>
          <a:p>
            <a:pPr lvl="1"/>
            <a:r>
              <a:rPr lang="en-US" sz="2000" dirty="0" smtClean="0"/>
              <a:t>www.vault.com</a:t>
            </a:r>
          </a:p>
          <a:p>
            <a:pPr lvl="1"/>
            <a:r>
              <a:rPr lang="en-US" sz="2000" dirty="0" smtClean="0"/>
              <a:t>www.wetfeet.com</a:t>
            </a:r>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4704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960</TotalTime>
  <Words>1702</Words>
  <Application>Microsoft Office PowerPoint</Application>
  <PresentationFormat>On-screen Show (4:3)</PresentationFormat>
  <Paragraphs>255</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Andalus</vt:lpstr>
      <vt:lpstr>Arial</vt:lpstr>
      <vt:lpstr>Calibri</vt:lpstr>
      <vt:lpstr>Roboto</vt:lpstr>
      <vt:lpstr>Trebuchet MS</vt:lpstr>
      <vt:lpstr>Wingdings 3</vt:lpstr>
      <vt:lpstr>Facet</vt:lpstr>
      <vt:lpstr>Job Search Techniques</vt:lpstr>
      <vt:lpstr>Workshop Series</vt:lpstr>
      <vt:lpstr>Job Search Techniques Overview</vt:lpstr>
      <vt:lpstr>Part 1: Looking For Work</vt:lpstr>
      <vt:lpstr>Part 1: Looking For Work</vt:lpstr>
      <vt:lpstr>Part 1: Looking For Work Cont.</vt:lpstr>
      <vt:lpstr>Part 1: Employment Sites</vt:lpstr>
      <vt:lpstr>Part 2: Research</vt:lpstr>
      <vt:lpstr>Part 2: Research</vt:lpstr>
      <vt:lpstr>Part 2: What to Look for When Researching </vt:lpstr>
      <vt:lpstr>Part 2: Informational Interview</vt:lpstr>
      <vt:lpstr>Part 2: Easing the Fear of Informational Interviews</vt:lpstr>
      <vt:lpstr>Part 3: Networking</vt:lpstr>
      <vt:lpstr>Part 3: Why is Networking Important?</vt:lpstr>
      <vt:lpstr>Part 3: Who to Include in Your Network</vt:lpstr>
      <vt:lpstr>In Conclusion</vt:lpstr>
      <vt:lpstr>Part 4: 30 Second Commercial</vt:lpstr>
      <vt:lpstr>Part 4: Building a 30 Second Commercial </vt:lpstr>
      <vt:lpstr>Part 4: 30 Second Commercial</vt:lpstr>
      <vt:lpstr>Part 4: Important info to Know</vt:lpstr>
      <vt:lpstr>Part 4: Remember</vt:lpstr>
      <vt:lpstr>Part 5: Job Fairs/Hiring Events</vt:lpstr>
      <vt:lpstr> Part 5: Be Prepared</vt:lpstr>
      <vt:lpstr>Part 5: Job Fairs/Hiring Events</vt:lpstr>
      <vt:lpstr>Part 6: What Employers Want…</vt:lpstr>
      <vt:lpstr>Part 6: An Employer Wants</vt:lpstr>
      <vt:lpstr>Workshop Conclusion</vt:lpstr>
      <vt:lpstr>Now you are on you way to a job!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Search Techniques</dc:title>
  <dc:creator>Rangel, Christine A</dc:creator>
  <cp:lastModifiedBy>Brannock, Linda</cp:lastModifiedBy>
  <cp:revision>150</cp:revision>
  <cp:lastPrinted>2018-03-20T20:13:47Z</cp:lastPrinted>
  <dcterms:created xsi:type="dcterms:W3CDTF">2015-03-24T16:46:17Z</dcterms:created>
  <dcterms:modified xsi:type="dcterms:W3CDTF">2018-10-31T19:46:43Z</dcterms:modified>
</cp:coreProperties>
</file>