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35"/>
  </p:handout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75" r:id="rId9"/>
    <p:sldId id="276" r:id="rId10"/>
    <p:sldId id="291" r:id="rId11"/>
    <p:sldId id="292" r:id="rId12"/>
    <p:sldId id="293" r:id="rId13"/>
    <p:sldId id="274" r:id="rId14"/>
    <p:sldId id="272" r:id="rId15"/>
    <p:sldId id="261" r:id="rId16"/>
    <p:sldId id="262" r:id="rId17"/>
    <p:sldId id="294" r:id="rId18"/>
    <p:sldId id="267" r:id="rId19"/>
    <p:sldId id="268" r:id="rId20"/>
    <p:sldId id="279" r:id="rId21"/>
    <p:sldId id="280" r:id="rId22"/>
    <p:sldId id="281" r:id="rId23"/>
    <p:sldId id="282" r:id="rId24"/>
    <p:sldId id="283" r:id="rId25"/>
    <p:sldId id="284" r:id="rId26"/>
    <p:sldId id="269" r:id="rId27"/>
    <p:sldId id="285" r:id="rId28"/>
    <p:sldId id="286" r:id="rId29"/>
    <p:sldId id="270" r:id="rId30"/>
    <p:sldId id="287" r:id="rId31"/>
    <p:sldId id="288" r:id="rId32"/>
    <p:sldId id="289" r:id="rId33"/>
    <p:sldId id="295" r:id="rId34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D30DF9-DC53-40C5-A7E2-596DE71B9F4C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6451D5-A4B3-45D3-9754-86182E162F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289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ADF61-AD79-4054-BE5B-BA6F3957C696}" type="datetimeFigureOut">
              <a:rPr lang="en-US" smtClean="0"/>
              <a:t>3/28/2019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AC60F-61BF-48CD-99CA-4E90FF6198F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722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ADF61-AD79-4054-BE5B-BA6F3957C696}" type="datetimeFigureOut">
              <a:rPr lang="en-US" smtClean="0"/>
              <a:t>3/28/2019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AC60F-61BF-48CD-99CA-4E90FF6198F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5947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ADF61-AD79-4054-BE5B-BA6F3957C696}" type="datetimeFigureOut">
              <a:rPr lang="en-US" smtClean="0"/>
              <a:t>3/28/2019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AC60F-61BF-48CD-99CA-4E90FF6198F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540923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ADF61-AD79-4054-BE5B-BA6F3957C696}" type="datetimeFigureOut">
              <a:rPr lang="en-US" smtClean="0"/>
              <a:t>3/28/2019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AC60F-61BF-48CD-99CA-4E90FF6198F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81358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ADF61-AD79-4054-BE5B-BA6F3957C696}" type="datetimeFigureOut">
              <a:rPr lang="en-US" smtClean="0"/>
              <a:t>3/28/2019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AC60F-61BF-48CD-99CA-4E90FF6198F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76887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ADF61-AD79-4054-BE5B-BA6F3957C696}" type="datetimeFigureOut">
              <a:rPr lang="en-US" smtClean="0"/>
              <a:t>3/28/2019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AC60F-61BF-48CD-99CA-4E90FF6198F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4746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ADF61-AD79-4054-BE5B-BA6F3957C696}" type="datetimeFigureOut">
              <a:rPr lang="en-US" smtClean="0"/>
              <a:t>3/28/2019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AC60F-61BF-48CD-99CA-4E90FF6198F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87985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ADF61-AD79-4054-BE5B-BA6F3957C696}" type="datetimeFigureOut">
              <a:rPr lang="en-US" smtClean="0"/>
              <a:t>3/28/2019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AC60F-61BF-48CD-99CA-4E90FF6198F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0557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ADF61-AD79-4054-BE5B-BA6F3957C696}" type="datetimeFigureOut">
              <a:rPr lang="en-US" smtClean="0"/>
              <a:t>3/28/2019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AC60F-61BF-48CD-99CA-4E90FF6198F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574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ADF61-AD79-4054-BE5B-BA6F3957C696}" type="datetimeFigureOut">
              <a:rPr lang="en-US" smtClean="0"/>
              <a:t>3/28/2019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AC60F-61BF-48CD-99CA-4E90FF6198F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854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ADF61-AD79-4054-BE5B-BA6F3957C696}" type="datetimeFigureOut">
              <a:rPr lang="en-US" smtClean="0"/>
              <a:t>3/28/2019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AC60F-61BF-48CD-99CA-4E90FF6198F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79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ADF61-AD79-4054-BE5B-BA6F3957C696}" type="datetimeFigureOut">
              <a:rPr lang="en-US" smtClean="0"/>
              <a:t>3/28/2019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AC60F-61BF-48CD-99CA-4E90FF6198F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4863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ADF61-AD79-4054-BE5B-BA6F3957C696}" type="datetimeFigureOut">
              <a:rPr lang="en-US" smtClean="0"/>
              <a:t>3/28/2019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AC60F-61BF-48CD-99CA-4E90FF6198F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6642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ADF61-AD79-4054-BE5B-BA6F3957C696}" type="datetimeFigureOut">
              <a:rPr lang="en-US" smtClean="0"/>
              <a:t>3/28/2019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AC60F-61BF-48CD-99CA-4E90FF6198F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0390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ADF61-AD79-4054-BE5B-BA6F3957C696}" type="datetimeFigureOut">
              <a:rPr lang="en-US" smtClean="0"/>
              <a:t>3/28/2019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AC60F-61BF-48CD-99CA-4E90FF6198F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1275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ADF61-AD79-4054-BE5B-BA6F3957C696}" type="datetimeFigureOut">
              <a:rPr lang="en-US" smtClean="0"/>
              <a:t>3/28/2019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AC60F-61BF-48CD-99CA-4E90FF6198F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1690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6ADF61-AD79-4054-BE5B-BA6F3957C696}" type="datetimeFigureOut">
              <a:rPr lang="en-US" smtClean="0"/>
              <a:t>3/28/2019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32AC60F-61BF-48CD-99CA-4E90FF6198F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1504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mjenkins2@xyz.com" TargetMode="Externa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jason.jeffries@xyz.com" TargetMode="Externa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juliasilvers@xyz.corp" TargetMode="Externa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3048000"/>
            <a:ext cx="5826719" cy="1646302"/>
          </a:xfrm>
        </p:spPr>
        <p:txBody>
          <a:bodyPr/>
          <a:lstStyle/>
          <a:p>
            <a:r>
              <a:rPr lang="en-US" dirty="0" smtClean="0"/>
              <a:t>Writing Effective Resumes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6248400"/>
            <a:ext cx="6400800" cy="381000"/>
          </a:xfrm>
        </p:spPr>
        <p:txBody>
          <a:bodyPr>
            <a:normAutofit/>
          </a:bodyPr>
          <a:lstStyle/>
          <a:p>
            <a:pPr algn="l"/>
            <a:r>
              <a:rPr lang="en-US" sz="1200" dirty="0" smtClean="0">
                <a:solidFill>
                  <a:schemeClr val="tx1"/>
                </a:solidFill>
              </a:rPr>
              <a:t>Created by Linda Brannock 1/20/13. Updated 3/9/18</a:t>
            </a:r>
            <a:endParaRPr lang="en-US" sz="1200" dirty="0">
              <a:solidFill>
                <a:schemeClr val="tx1"/>
              </a:solidFill>
            </a:endParaRPr>
          </a:p>
        </p:txBody>
      </p:sp>
      <p:pic>
        <p:nvPicPr>
          <p:cNvPr id="5" name="Picture 2" descr="yc logo with tagline you can green yello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799" y="448056"/>
            <a:ext cx="2404931" cy="1533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0" y="4572000"/>
            <a:ext cx="145007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3752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Targeted Resume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6347714" cy="3880773"/>
          </a:xfrm>
        </p:spPr>
        <p:txBody>
          <a:bodyPr/>
          <a:lstStyle/>
          <a:p>
            <a:r>
              <a:rPr lang="en-US" dirty="0"/>
              <a:t>Any resume format </a:t>
            </a:r>
            <a:r>
              <a:rPr lang="en-US" dirty="0" smtClean="0"/>
              <a:t>can </a:t>
            </a:r>
            <a:r>
              <a:rPr lang="en-US" dirty="0"/>
              <a:t>become a targeted </a:t>
            </a:r>
            <a:r>
              <a:rPr lang="en-US" dirty="0" smtClean="0"/>
              <a:t>resume</a:t>
            </a:r>
          </a:p>
          <a:p>
            <a:endParaRPr lang="en-US" dirty="0" smtClean="0"/>
          </a:p>
          <a:p>
            <a:r>
              <a:rPr lang="en-US" dirty="0" smtClean="0"/>
              <a:t>It </a:t>
            </a:r>
            <a:r>
              <a:rPr lang="en-US" dirty="0"/>
              <a:t>is </a:t>
            </a:r>
            <a:r>
              <a:rPr lang="en-US" b="1" dirty="0"/>
              <a:t>targeted</a:t>
            </a:r>
            <a:r>
              <a:rPr lang="en-US" dirty="0"/>
              <a:t> to a specific company and or to a </a:t>
            </a:r>
            <a:r>
              <a:rPr lang="en-US" dirty="0" smtClean="0"/>
              <a:t>specific position</a:t>
            </a:r>
          </a:p>
          <a:p>
            <a:endParaRPr lang="en-US" dirty="0"/>
          </a:p>
          <a:p>
            <a:r>
              <a:rPr lang="en-US" dirty="0"/>
              <a:t>Is considered unique and preferred by </a:t>
            </a:r>
            <a:r>
              <a:rPr lang="en-US" dirty="0" smtClean="0"/>
              <a:t>employers</a:t>
            </a:r>
          </a:p>
          <a:p>
            <a:pPr marL="0" indent="0">
              <a:buNone/>
            </a:pPr>
            <a:r>
              <a:rPr lang="en-US" dirty="0" smtClean="0"/>
              <a:t>  </a:t>
            </a:r>
            <a:endParaRPr lang="en-US" dirty="0"/>
          </a:p>
          <a:p>
            <a:r>
              <a:rPr lang="en-US" dirty="0"/>
              <a:t>It is written to highlight the skills, qualifications, and experience that match </a:t>
            </a:r>
            <a:r>
              <a:rPr lang="en-US" dirty="0" smtClean="0"/>
              <a:t>the requirements </a:t>
            </a:r>
            <a:r>
              <a:rPr lang="en-US" dirty="0"/>
              <a:t>of your job target.</a:t>
            </a:r>
          </a:p>
          <a:p>
            <a:endParaRPr lang="en-US" dirty="0"/>
          </a:p>
        </p:txBody>
      </p:sp>
      <p:pic>
        <p:nvPicPr>
          <p:cNvPr id="6" name="Picture 2" descr="yc logo with tagline you can green yello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5638800"/>
            <a:ext cx="1640542" cy="1045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7413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Targeted Resume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8077200" cy="750887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3100" dirty="0" smtClean="0"/>
              <a:t>When to Write a targeted Resume</a:t>
            </a:r>
            <a:endParaRPr lang="en-US" sz="31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362200"/>
            <a:ext cx="6629400" cy="3763963"/>
          </a:xfrm>
        </p:spPr>
        <p:txBody>
          <a:bodyPr/>
          <a:lstStyle/>
          <a:p>
            <a:r>
              <a:rPr lang="en-US" dirty="0"/>
              <a:t>You are writing your resume to a specific company</a:t>
            </a:r>
          </a:p>
          <a:p>
            <a:r>
              <a:rPr lang="en-US" dirty="0"/>
              <a:t>You know the specific title of the position for which you are interested in applying</a:t>
            </a:r>
          </a:p>
          <a:p>
            <a:r>
              <a:rPr lang="en-US" dirty="0"/>
              <a:t>You know the qualifications that are required for the position</a:t>
            </a:r>
          </a:p>
          <a:p>
            <a:r>
              <a:rPr lang="en-US" dirty="0"/>
              <a:t>You are sending your resume in response to an employment advertisement</a:t>
            </a:r>
          </a:p>
        </p:txBody>
      </p:sp>
      <p:pic>
        <p:nvPicPr>
          <p:cNvPr id="7" name="Picture 2" descr="yc logo with tagline you can green yello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5638800"/>
            <a:ext cx="1640542" cy="1045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4219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Targeted Resume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8229600" cy="750887"/>
          </a:xfrm>
        </p:spPr>
        <p:txBody>
          <a:bodyPr/>
          <a:lstStyle/>
          <a:p>
            <a:r>
              <a:rPr lang="en-US" dirty="0" smtClean="0"/>
              <a:t>A Targeted Resume for a Specific Company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7164" y="2667000"/>
            <a:ext cx="6934200" cy="4191000"/>
          </a:xfrm>
        </p:spPr>
        <p:txBody>
          <a:bodyPr>
            <a:normAutofit/>
          </a:bodyPr>
          <a:lstStyle/>
          <a:p>
            <a:r>
              <a:rPr lang="en-US" dirty="0" smtClean="0"/>
              <a:t>Type </a:t>
            </a:r>
            <a:r>
              <a:rPr lang="en-US" dirty="0"/>
              <a:t>in the exact title of the </a:t>
            </a:r>
            <a:r>
              <a:rPr lang="en-US" dirty="0" smtClean="0"/>
              <a:t>position for </a:t>
            </a:r>
            <a:r>
              <a:rPr lang="en-US" dirty="0"/>
              <a:t>that particular </a:t>
            </a:r>
            <a:r>
              <a:rPr lang="en-US" dirty="0" smtClean="0"/>
              <a:t>company and any skills or qualifications </a:t>
            </a:r>
            <a:r>
              <a:rPr lang="en-US" dirty="0"/>
              <a:t>that match up directly for the position you are applying for</a:t>
            </a:r>
          </a:p>
          <a:p>
            <a:r>
              <a:rPr lang="en-US" dirty="0" smtClean="0"/>
              <a:t>Leave out items not geared toward the specific company or position</a:t>
            </a:r>
          </a:p>
          <a:p>
            <a:r>
              <a:rPr lang="en-US" dirty="0"/>
              <a:t>Remember: The overall goal </a:t>
            </a:r>
            <a:r>
              <a:rPr lang="en-US" dirty="0" smtClean="0"/>
              <a:t>is to show the </a:t>
            </a:r>
            <a:r>
              <a:rPr lang="en-US" dirty="0"/>
              <a:t>employer </a:t>
            </a:r>
            <a:r>
              <a:rPr lang="en-US" dirty="0" smtClean="0"/>
              <a:t>what </a:t>
            </a:r>
            <a:r>
              <a:rPr lang="en-US" dirty="0"/>
              <a:t>position you are applying for </a:t>
            </a:r>
            <a:r>
              <a:rPr lang="en-US" dirty="0" smtClean="0"/>
              <a:t>and what </a:t>
            </a:r>
            <a:r>
              <a:rPr lang="en-US" dirty="0"/>
              <a:t>types of skills and experiences match to that </a:t>
            </a:r>
            <a:r>
              <a:rPr lang="en-US" dirty="0" smtClean="0"/>
              <a:t>position</a:t>
            </a:r>
          </a:p>
          <a:p>
            <a:r>
              <a:rPr lang="en-US" dirty="0" smtClean="0"/>
              <a:t>Ideally every resume should be set up as a targeted resume</a:t>
            </a:r>
            <a:endParaRPr lang="en-US" dirty="0"/>
          </a:p>
        </p:txBody>
      </p:sp>
      <p:pic>
        <p:nvPicPr>
          <p:cNvPr id="7" name="Picture 2" descr="yc logo with tagline you can green yello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5638800"/>
            <a:ext cx="1640542" cy="1045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7071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52400"/>
            <a:ext cx="7086600" cy="6553200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-US" altLang="en-US" sz="1400" dirty="0"/>
              <a:t>Mary Jenkins</a:t>
            </a:r>
          </a:p>
          <a:p>
            <a:pPr algn="ctr">
              <a:spcBef>
                <a:spcPts val="0"/>
              </a:spcBef>
              <a:buNone/>
            </a:pPr>
            <a:r>
              <a:rPr lang="en-US" altLang="en-US" sz="1400" dirty="0"/>
              <a:t>52358 Pearl </a:t>
            </a:r>
            <a:r>
              <a:rPr lang="en-US" altLang="en-US" sz="1400" dirty="0" smtClean="0"/>
              <a:t>Street Rockville</a:t>
            </a:r>
            <a:r>
              <a:rPr lang="en-US" altLang="en-US" sz="1400" dirty="0"/>
              <a:t>, New Jersey 15332</a:t>
            </a:r>
          </a:p>
          <a:p>
            <a:pPr algn="ctr">
              <a:spcBef>
                <a:spcPts val="0"/>
              </a:spcBef>
              <a:buNone/>
            </a:pPr>
            <a:r>
              <a:rPr lang="en-US" altLang="en-US" sz="1400" dirty="0"/>
              <a:t>Telephone: (702) 555-1111 </a:t>
            </a:r>
            <a:r>
              <a:rPr lang="en-US" altLang="en-US" sz="1400" dirty="0" smtClean="0"/>
              <a:t>E-Mail</a:t>
            </a:r>
            <a:r>
              <a:rPr lang="en-US" altLang="en-US" sz="1400" dirty="0"/>
              <a:t>: </a:t>
            </a:r>
            <a:r>
              <a:rPr lang="en-US" altLang="en-US" sz="1400" dirty="0" smtClean="0">
                <a:hlinkClick r:id="rId2"/>
              </a:rPr>
              <a:t>mjenkins2@xyz.com</a:t>
            </a:r>
            <a:endParaRPr lang="en-US" altLang="en-US" sz="1400" dirty="0"/>
          </a:p>
          <a:p>
            <a:pPr>
              <a:lnSpc>
                <a:spcPct val="80000"/>
              </a:lnSpc>
              <a:buNone/>
            </a:pPr>
            <a:r>
              <a:rPr lang="en-US" altLang="en-US" sz="1200" b="1" dirty="0"/>
              <a:t>Professional Objective</a:t>
            </a:r>
          </a:p>
          <a:p>
            <a:pPr>
              <a:lnSpc>
                <a:spcPct val="80000"/>
              </a:lnSpc>
              <a:buNone/>
            </a:pPr>
            <a:r>
              <a:rPr lang="en-US" altLang="en-US" sz="1200" dirty="0"/>
              <a:t>	Administrative Assistant position where my coordinating, analyzing, planning and budgeting skills would be utilized.</a:t>
            </a:r>
          </a:p>
          <a:p>
            <a:pPr>
              <a:lnSpc>
                <a:spcPct val="80000"/>
              </a:lnSpc>
              <a:buNone/>
            </a:pPr>
            <a:r>
              <a:rPr lang="en-US" altLang="en-US" sz="1200" b="1" dirty="0"/>
              <a:t>Coordinating Skills</a:t>
            </a:r>
          </a:p>
          <a:p>
            <a:pPr>
              <a:lnSpc>
                <a:spcPct val="80000"/>
              </a:lnSpc>
              <a:buNone/>
            </a:pPr>
            <a:r>
              <a:rPr lang="en-US" altLang="en-US" sz="1200" dirty="0"/>
              <a:t>	Coordinated fund-raising activities of twenty members of the local Parent Teachers Association (PTA) successfully raising $6,000 for playground facilities. As member of the Women’s League of Rockville Methodist Church, initiated a relief center to meet clothing needs for the community. Also developed a schedule to meet demands of five busy household members, including carpools, cleaning, cooking, and general house management.</a:t>
            </a:r>
          </a:p>
          <a:p>
            <a:pPr>
              <a:lnSpc>
                <a:spcPct val="80000"/>
              </a:lnSpc>
              <a:buNone/>
            </a:pPr>
            <a:r>
              <a:rPr lang="en-US" altLang="en-US" sz="1200" b="1" dirty="0"/>
              <a:t>Budgeting Skills</a:t>
            </a:r>
          </a:p>
          <a:p>
            <a:pPr>
              <a:lnSpc>
                <a:spcPct val="80000"/>
              </a:lnSpc>
              <a:buNone/>
            </a:pPr>
            <a:r>
              <a:rPr lang="en-US" altLang="en-US" sz="1200" dirty="0"/>
              <a:t>	As Treasurer of our local Civic Association, managed $10,000 budget for two years.</a:t>
            </a:r>
          </a:p>
          <a:p>
            <a:pPr>
              <a:lnSpc>
                <a:spcPct val="80000"/>
              </a:lnSpc>
              <a:buNone/>
            </a:pPr>
            <a:r>
              <a:rPr lang="en-US" altLang="en-US" sz="1200" dirty="0"/>
              <a:t>	Organized and managed family budget for 17 years. During this period, have accumulated savings necessary for four years of college for a daughter. </a:t>
            </a:r>
          </a:p>
          <a:p>
            <a:pPr>
              <a:lnSpc>
                <a:spcPct val="80000"/>
              </a:lnSpc>
              <a:buNone/>
            </a:pPr>
            <a:r>
              <a:rPr lang="en-US" altLang="en-US" sz="1200" dirty="0"/>
              <a:t>	In addition to financial matters, have learned to budget time through well-organized scheduling of community activities and family responsibilities.</a:t>
            </a:r>
          </a:p>
          <a:p>
            <a:pPr>
              <a:lnSpc>
                <a:spcPct val="80000"/>
              </a:lnSpc>
              <a:buNone/>
            </a:pPr>
            <a:r>
              <a:rPr lang="en-US" altLang="en-US" sz="1200" b="1" dirty="0"/>
              <a:t>Communication Skills</a:t>
            </a:r>
          </a:p>
          <a:p>
            <a:pPr>
              <a:lnSpc>
                <a:spcPct val="80000"/>
              </a:lnSpc>
              <a:buNone/>
            </a:pPr>
            <a:r>
              <a:rPr lang="en-US" altLang="en-US" sz="1200" dirty="0"/>
              <a:t>	Developed interpersonal skills during ten years’ experience with PTA and </a:t>
            </a:r>
            <a:r>
              <a:rPr lang="en-US" altLang="en-US" sz="1200" dirty="0" smtClean="0"/>
              <a:t>church members</a:t>
            </a:r>
            <a:r>
              <a:rPr lang="en-US" altLang="en-US" sz="1200" dirty="0"/>
              <a:t>.</a:t>
            </a:r>
          </a:p>
          <a:p>
            <a:pPr>
              <a:lnSpc>
                <a:spcPct val="80000"/>
              </a:lnSpc>
              <a:buNone/>
            </a:pPr>
            <a:r>
              <a:rPr lang="en-US" altLang="en-US" sz="1200" dirty="0"/>
              <a:t>	Have learned the subtleties of persuading adults to contribute time and money to community projects.</a:t>
            </a:r>
          </a:p>
          <a:p>
            <a:pPr>
              <a:lnSpc>
                <a:spcPct val="80000"/>
              </a:lnSpc>
              <a:buNone/>
            </a:pPr>
            <a:r>
              <a:rPr lang="en-US" altLang="en-US" sz="1200" dirty="0"/>
              <a:t>	Have invested considerable time and effort in developing open communication between family members. Possess ability to retain a sense of humor in tense situations.</a:t>
            </a:r>
          </a:p>
          <a:p>
            <a:pPr>
              <a:lnSpc>
                <a:spcPct val="80000"/>
              </a:lnSpc>
              <a:buNone/>
            </a:pPr>
            <a:r>
              <a:rPr lang="en-US" altLang="en-US" sz="1200" b="1" dirty="0"/>
              <a:t>Memberships</a:t>
            </a:r>
          </a:p>
          <a:p>
            <a:pPr>
              <a:lnSpc>
                <a:spcPct val="80000"/>
              </a:lnSpc>
              <a:buNone/>
            </a:pPr>
            <a:r>
              <a:rPr lang="en-US" altLang="en-US" sz="1200" dirty="0"/>
              <a:t>	Elected treasurer of local Civic Association, 3-year term.</a:t>
            </a:r>
          </a:p>
          <a:p>
            <a:pPr>
              <a:lnSpc>
                <a:spcPct val="80000"/>
              </a:lnSpc>
              <a:buNone/>
            </a:pPr>
            <a:r>
              <a:rPr lang="en-US" altLang="en-US" sz="1200" dirty="0"/>
              <a:t>	Voted to Board of Directors for Rockville Methodist Church, 1-year term.</a:t>
            </a:r>
          </a:p>
          <a:p>
            <a:pPr>
              <a:lnSpc>
                <a:spcPct val="80000"/>
              </a:lnSpc>
              <a:buNone/>
            </a:pPr>
            <a:r>
              <a:rPr lang="en-US" altLang="en-US" sz="1200" dirty="0"/>
              <a:t>	President of PTA 2 years consecutively.</a:t>
            </a:r>
          </a:p>
          <a:p>
            <a:pPr marL="0" indent="0" algn="just">
              <a:buNone/>
            </a:pPr>
            <a:endParaRPr lang="en-US" sz="1600" dirty="0"/>
          </a:p>
        </p:txBody>
      </p:sp>
      <p:pic>
        <p:nvPicPr>
          <p:cNvPr id="4" name="Picture 2" descr="yc logo with tagline you can green yellow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5638800"/>
            <a:ext cx="1640542" cy="1045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8592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Functional Resume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153400" cy="879475"/>
          </a:xfrm>
        </p:spPr>
        <p:txBody>
          <a:bodyPr anchor="ctr">
            <a:normAutofit fontScale="70000" lnSpcReduction="20000"/>
          </a:bodyPr>
          <a:lstStyle/>
          <a:p>
            <a:pPr algn="ctr"/>
            <a:endParaRPr lang="en-US" sz="3600" dirty="0" smtClean="0"/>
          </a:p>
          <a:p>
            <a:r>
              <a:rPr lang="en-US" sz="3600" dirty="0" smtClean="0"/>
              <a:t>Benefits</a:t>
            </a:r>
            <a:endParaRPr lang="en-US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127" y="614218"/>
            <a:ext cx="6927273" cy="5925272"/>
          </a:xfrm>
          <a:ln>
            <a:noFill/>
          </a:ln>
        </p:spPr>
        <p:txBody>
          <a:bodyPr anchor="ctr"/>
          <a:lstStyle/>
          <a:p>
            <a:r>
              <a:rPr lang="en-US" dirty="0" smtClean="0"/>
              <a:t>Excellent for those who have limited direct experience because it </a:t>
            </a:r>
            <a:r>
              <a:rPr lang="en-US" b="1" dirty="0" smtClean="0"/>
              <a:t>de-emphasizes </a:t>
            </a:r>
            <a:r>
              <a:rPr lang="en-US" dirty="0" smtClean="0"/>
              <a:t>an absence of related work experience</a:t>
            </a:r>
            <a:endParaRPr lang="en-US" b="1" dirty="0" smtClean="0"/>
          </a:p>
          <a:p>
            <a:r>
              <a:rPr lang="en-US" dirty="0" smtClean="0"/>
              <a:t>Allows you to highlight skills as they relate to a specific job</a:t>
            </a:r>
          </a:p>
          <a:p>
            <a:r>
              <a:rPr lang="en-US" dirty="0" smtClean="0"/>
              <a:t>Creates a strong awareness of who you are and what you can bring to the workplace.</a:t>
            </a:r>
          </a:p>
          <a:p>
            <a:r>
              <a:rPr lang="en-US" dirty="0" smtClean="0"/>
              <a:t>Mostly effective for recent graduates, for it shows the skills gained from your studies, volunteer experience, and other areas</a:t>
            </a:r>
            <a:endParaRPr lang="en-US" dirty="0"/>
          </a:p>
        </p:txBody>
      </p:sp>
      <p:pic>
        <p:nvPicPr>
          <p:cNvPr id="7" name="Picture 2" descr="yc logo with tagline you can green yello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5638800"/>
            <a:ext cx="1640542" cy="1045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7387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Functional Resume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6347714" cy="4343400"/>
          </a:xfrm>
        </p:spPr>
        <p:txBody>
          <a:bodyPr>
            <a:normAutofit fontScale="77500" lnSpcReduction="20000"/>
          </a:bodyPr>
          <a:lstStyle/>
          <a:p>
            <a:r>
              <a:rPr lang="en-US" altLang="en-US" sz="2800" dirty="0"/>
              <a:t>The </a:t>
            </a:r>
            <a:r>
              <a:rPr lang="en-US" altLang="en-US" sz="2800" dirty="0" smtClean="0"/>
              <a:t>functional </a:t>
            </a:r>
            <a:r>
              <a:rPr lang="en-US" altLang="en-US" sz="2800" dirty="0"/>
              <a:t>format can be very effective. </a:t>
            </a:r>
            <a:endParaRPr lang="en-US" altLang="en-US" sz="2800" dirty="0" smtClean="0"/>
          </a:p>
          <a:p>
            <a:r>
              <a:rPr lang="en-US" altLang="en-US" sz="2800" dirty="0" smtClean="0"/>
              <a:t>Works </a:t>
            </a:r>
            <a:r>
              <a:rPr lang="en-US" altLang="en-US" sz="2800" dirty="0"/>
              <a:t>particularly well </a:t>
            </a:r>
            <a:r>
              <a:rPr lang="en-US" altLang="en-US" sz="2800" dirty="0" smtClean="0"/>
              <a:t>for:</a:t>
            </a:r>
          </a:p>
          <a:p>
            <a:pPr lvl="2"/>
            <a:r>
              <a:rPr lang="en-US" altLang="en-US" sz="2000" dirty="0" smtClean="0"/>
              <a:t>People who </a:t>
            </a:r>
            <a:r>
              <a:rPr lang="en-US" altLang="en-US" sz="2000" dirty="0"/>
              <a:t>do not have related work </a:t>
            </a:r>
            <a:r>
              <a:rPr lang="en-US" altLang="en-US" sz="2000" dirty="0" smtClean="0"/>
              <a:t>experience </a:t>
            </a:r>
          </a:p>
          <a:p>
            <a:pPr lvl="2"/>
            <a:r>
              <a:rPr lang="en-US" altLang="en-US" sz="2000" dirty="0" smtClean="0"/>
              <a:t>People who </a:t>
            </a:r>
            <a:r>
              <a:rPr lang="en-US" altLang="en-US" sz="2000" dirty="0"/>
              <a:t>have large gaps in their work </a:t>
            </a:r>
            <a:r>
              <a:rPr lang="en-US" altLang="en-US" sz="2000" dirty="0" smtClean="0"/>
              <a:t>history</a:t>
            </a:r>
          </a:p>
          <a:p>
            <a:pPr lvl="2"/>
            <a:r>
              <a:rPr lang="en-US" altLang="en-US" sz="2000" dirty="0" smtClean="0"/>
              <a:t>People who </a:t>
            </a:r>
            <a:r>
              <a:rPr lang="en-US" altLang="en-US" sz="2000" dirty="0"/>
              <a:t>have a wide variety of experience in different areas. </a:t>
            </a:r>
            <a:endParaRPr lang="en-US" altLang="en-US" sz="2000" dirty="0" smtClean="0"/>
          </a:p>
          <a:p>
            <a:pPr lvl="2"/>
            <a:endParaRPr lang="en-US" altLang="en-US" sz="1200" dirty="0"/>
          </a:p>
          <a:p>
            <a:r>
              <a:rPr lang="en-US" altLang="en-US" sz="2800" dirty="0" smtClean="0"/>
              <a:t>In </a:t>
            </a:r>
            <a:r>
              <a:rPr lang="en-US" altLang="en-US" sz="2800" dirty="0"/>
              <a:t>the </a:t>
            </a:r>
            <a:r>
              <a:rPr lang="en-US" altLang="en-US" sz="2800" dirty="0" smtClean="0"/>
              <a:t>functional </a:t>
            </a:r>
            <a:r>
              <a:rPr lang="en-US" altLang="en-US" sz="2800" dirty="0"/>
              <a:t>resume, the focus is primarily on related </a:t>
            </a:r>
            <a:r>
              <a:rPr lang="en-US" altLang="en-US" sz="2800" dirty="0" smtClean="0"/>
              <a:t>skills</a:t>
            </a:r>
          </a:p>
          <a:p>
            <a:r>
              <a:rPr lang="en-US" altLang="en-US" sz="2800" dirty="0" smtClean="0"/>
              <a:t>The </a:t>
            </a:r>
            <a:r>
              <a:rPr lang="en-US" altLang="en-US" sz="2800" dirty="0"/>
              <a:t>functional format employs two </a:t>
            </a:r>
            <a:r>
              <a:rPr lang="en-US" altLang="en-US" sz="2800" dirty="0" smtClean="0"/>
              <a:t>sections:</a:t>
            </a:r>
          </a:p>
          <a:p>
            <a:pPr lvl="2"/>
            <a:r>
              <a:rPr lang="en-US" altLang="en-US" sz="2000" dirty="0" smtClean="0"/>
              <a:t>Related Skills</a:t>
            </a:r>
          </a:p>
          <a:p>
            <a:pPr lvl="2"/>
            <a:r>
              <a:rPr lang="en-US" altLang="en-US" sz="2000" dirty="0" smtClean="0"/>
              <a:t>Work Chronology</a:t>
            </a:r>
            <a:endParaRPr lang="en-US" altLang="en-US" sz="2000" dirty="0"/>
          </a:p>
          <a:p>
            <a:endParaRPr lang="en-US" sz="2800" dirty="0"/>
          </a:p>
        </p:txBody>
      </p:sp>
      <p:pic>
        <p:nvPicPr>
          <p:cNvPr id="6" name="Picture 2" descr="yc logo with tagline you can green yello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5638800"/>
            <a:ext cx="1640542" cy="1045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765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Functional</a:t>
            </a:r>
            <a:r>
              <a:rPr lang="en-US" dirty="0" smtClean="0"/>
              <a:t> Resume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8229600" cy="639762"/>
          </a:xfrm>
        </p:spPr>
        <p:txBody>
          <a:bodyPr vert="horz" lIns="91440" tIns="45720" rIns="91440" bIns="45720" rtlCol="0" anchor="ctr">
            <a:normAutofit fontScale="40000" lnSpcReduction="20000"/>
          </a:bodyPr>
          <a:lstStyle/>
          <a:p>
            <a:pPr algn="ctr"/>
            <a:endParaRPr lang="en-US" sz="3600" dirty="0" smtClean="0"/>
          </a:p>
          <a:p>
            <a:r>
              <a:rPr lang="en-US" sz="5100" dirty="0" smtClean="0"/>
              <a:t>Challenges</a:t>
            </a:r>
            <a:endParaRPr lang="en-US" sz="51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57200" y="1828800"/>
            <a:ext cx="6858000" cy="4419600"/>
          </a:xfrm>
        </p:spPr>
        <p:txBody>
          <a:bodyPr anchor="ctr">
            <a:normAutofit/>
          </a:bodyPr>
          <a:lstStyle/>
          <a:p>
            <a:r>
              <a:rPr lang="en-US" sz="2400" dirty="0" smtClean="0"/>
              <a:t>Does not immediately show the type or amount of work experience that you have</a:t>
            </a:r>
          </a:p>
          <a:p>
            <a:r>
              <a:rPr lang="en-US" sz="2400" dirty="0" smtClean="0"/>
              <a:t>This resume takes more effort and time to develop</a:t>
            </a:r>
          </a:p>
          <a:p>
            <a:r>
              <a:rPr lang="en-US" sz="2400" dirty="0" smtClean="0"/>
              <a:t>Does not show employment growth and development</a:t>
            </a:r>
          </a:p>
          <a:p>
            <a:r>
              <a:rPr lang="en-US" sz="2400" dirty="0" smtClean="0"/>
              <a:t>Some employers have trouble following this style of resume</a:t>
            </a:r>
            <a:endParaRPr lang="en-US" sz="2400" dirty="0"/>
          </a:p>
          <a:p>
            <a:pPr marL="0" indent="0" algn="ctr">
              <a:buNone/>
            </a:pPr>
            <a:r>
              <a:rPr lang="en-US" sz="2400" b="1" dirty="0" smtClean="0"/>
              <a:t>Let’s take a look at an example of a Functional Resume</a:t>
            </a:r>
            <a:endParaRPr lang="en-US" sz="2400" b="1" dirty="0"/>
          </a:p>
        </p:txBody>
      </p:sp>
      <p:pic>
        <p:nvPicPr>
          <p:cNvPr id="7" name="Picture 2" descr="yc logo with tagline you can green yello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5638800"/>
            <a:ext cx="1640542" cy="1045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1108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0"/>
            <a:ext cx="7467600" cy="6858000"/>
          </a:xfrm>
        </p:spPr>
        <p:txBody>
          <a:bodyPr>
            <a:noAutofit/>
          </a:bodyPr>
          <a:lstStyle/>
          <a:p>
            <a:pPr algn="ctr">
              <a:lnSpc>
                <a:spcPct val="80000"/>
              </a:lnSpc>
              <a:buNone/>
            </a:pPr>
            <a:endParaRPr lang="en-US" altLang="en-US" sz="900" b="1" dirty="0" smtClean="0"/>
          </a:p>
          <a:p>
            <a:pPr algn="ctr">
              <a:lnSpc>
                <a:spcPct val="80000"/>
              </a:lnSpc>
              <a:buNone/>
            </a:pPr>
            <a:endParaRPr lang="en-US" altLang="en-US" sz="900" b="1" dirty="0"/>
          </a:p>
          <a:p>
            <a:pPr algn="ctr">
              <a:spcBef>
                <a:spcPts val="0"/>
              </a:spcBef>
              <a:buNone/>
            </a:pPr>
            <a:r>
              <a:rPr lang="en-US" altLang="en-US" sz="900" b="1" dirty="0" smtClean="0"/>
              <a:t>Jason </a:t>
            </a:r>
            <a:r>
              <a:rPr lang="en-US" altLang="en-US" sz="900" b="1" dirty="0"/>
              <a:t>Jeffries</a:t>
            </a:r>
          </a:p>
          <a:p>
            <a:pPr algn="ctr">
              <a:spcBef>
                <a:spcPts val="0"/>
              </a:spcBef>
              <a:buNone/>
            </a:pPr>
            <a:r>
              <a:rPr lang="en-US" altLang="en-US" sz="900" dirty="0"/>
              <a:t>10 Emerson Drive Norfolk, Virginia 33333</a:t>
            </a:r>
          </a:p>
          <a:p>
            <a:pPr algn="ctr">
              <a:spcBef>
                <a:spcPts val="0"/>
              </a:spcBef>
              <a:buNone/>
            </a:pPr>
            <a:r>
              <a:rPr lang="en-US" altLang="en-US" sz="900" dirty="0"/>
              <a:t>(101) 555-1234 </a:t>
            </a:r>
            <a:r>
              <a:rPr lang="en-US" altLang="en-US" sz="900" dirty="0" smtClean="0">
                <a:hlinkClick r:id="rId2"/>
              </a:rPr>
              <a:t>jason.jeffries@xyz.com</a:t>
            </a:r>
            <a:endParaRPr lang="en-US" altLang="en-US" sz="900" dirty="0"/>
          </a:p>
          <a:p>
            <a:pPr algn="ctr">
              <a:spcBef>
                <a:spcPts val="0"/>
              </a:spcBef>
              <a:buNone/>
            </a:pPr>
            <a:endParaRPr lang="en-US" altLang="en-US" sz="900" b="1" dirty="0"/>
          </a:p>
          <a:p>
            <a:pPr>
              <a:spcBef>
                <a:spcPts val="0"/>
              </a:spcBef>
              <a:buNone/>
            </a:pPr>
            <a:r>
              <a:rPr lang="en-US" altLang="en-US" sz="900" b="1" dirty="0" smtClean="0"/>
              <a:t>HIGHLIGHTS </a:t>
            </a:r>
            <a:r>
              <a:rPr lang="en-US" altLang="en-US" sz="900" b="1" dirty="0"/>
              <a:t>OF QUALIFICATIONS</a:t>
            </a:r>
          </a:p>
          <a:p>
            <a:pPr algn="ctr">
              <a:lnSpc>
                <a:spcPct val="80000"/>
              </a:lnSpc>
              <a:buNone/>
            </a:pPr>
            <a:endParaRPr lang="en-US" altLang="en-US" sz="900" b="1" dirty="0"/>
          </a:p>
          <a:p>
            <a:pPr>
              <a:spcBef>
                <a:spcPts val="0"/>
              </a:spcBef>
              <a:buNone/>
            </a:pPr>
            <a:r>
              <a:rPr lang="en-US" altLang="en-US" sz="900" dirty="0"/>
              <a:t>	• Excellent teacher/trainer; patient and effective when working with a wide range </a:t>
            </a:r>
            <a:r>
              <a:rPr lang="en-US" altLang="en-US" sz="900" dirty="0" smtClean="0"/>
              <a:t>of personalities</a:t>
            </a:r>
            <a:endParaRPr lang="en-US" altLang="en-US" sz="900" dirty="0"/>
          </a:p>
          <a:p>
            <a:pPr>
              <a:spcBef>
                <a:spcPts val="0"/>
              </a:spcBef>
              <a:buNone/>
            </a:pPr>
            <a:r>
              <a:rPr lang="en-US" altLang="en-US" sz="900" dirty="0"/>
              <a:t>	• Successful in identifying and solving computer related problems</a:t>
            </a:r>
          </a:p>
          <a:p>
            <a:pPr>
              <a:spcBef>
                <a:spcPts val="0"/>
              </a:spcBef>
              <a:buNone/>
            </a:pPr>
            <a:r>
              <a:rPr lang="en-US" altLang="en-US" sz="900" dirty="0"/>
              <a:t>	• Project oriented, sticking to a task until completed</a:t>
            </a:r>
          </a:p>
          <a:p>
            <a:pPr>
              <a:spcBef>
                <a:spcPts val="0"/>
              </a:spcBef>
              <a:buNone/>
            </a:pPr>
            <a:r>
              <a:rPr lang="en-US" altLang="en-US" sz="900" dirty="0"/>
              <a:t>	• Successful in learning and comprehending new systems and methods</a:t>
            </a:r>
          </a:p>
          <a:p>
            <a:pPr algn="ctr">
              <a:spcBef>
                <a:spcPts val="0"/>
              </a:spcBef>
              <a:buNone/>
            </a:pPr>
            <a:endParaRPr lang="en-US" altLang="en-US" sz="900" b="1" dirty="0"/>
          </a:p>
          <a:p>
            <a:pPr>
              <a:spcBef>
                <a:spcPts val="0"/>
              </a:spcBef>
              <a:buNone/>
            </a:pPr>
            <a:r>
              <a:rPr lang="en-US" altLang="en-US" sz="900" b="1" dirty="0"/>
              <a:t>RELEVANT </a:t>
            </a:r>
            <a:r>
              <a:rPr lang="en-US" altLang="en-US" sz="900" b="1" dirty="0" smtClean="0"/>
              <a:t>EXPERIENCE</a:t>
            </a:r>
          </a:p>
          <a:p>
            <a:pPr>
              <a:spcBef>
                <a:spcPts val="0"/>
              </a:spcBef>
              <a:buNone/>
            </a:pPr>
            <a:endParaRPr lang="en-US" altLang="en-US" sz="900" b="1" dirty="0"/>
          </a:p>
          <a:p>
            <a:pPr>
              <a:spcBef>
                <a:spcPts val="0"/>
              </a:spcBef>
              <a:buNone/>
            </a:pPr>
            <a:r>
              <a:rPr lang="en-US" altLang="en-US" sz="900" b="1" dirty="0"/>
              <a:t>Bookkeeping</a:t>
            </a:r>
          </a:p>
          <a:p>
            <a:pPr>
              <a:spcBef>
                <a:spcPts val="0"/>
              </a:spcBef>
              <a:buNone/>
            </a:pPr>
            <a:r>
              <a:rPr lang="en-US" altLang="en-US" sz="900" dirty="0"/>
              <a:t>	• Reconciled loan payment records between servicing company and 150 lending institutions.</a:t>
            </a:r>
          </a:p>
          <a:p>
            <a:pPr>
              <a:spcBef>
                <a:spcPts val="0"/>
              </a:spcBef>
              <a:buNone/>
            </a:pPr>
            <a:r>
              <a:rPr lang="en-US" altLang="en-US" sz="900" dirty="0"/>
              <a:t>	• Reconciled cash records to computer records for over 200 accounts on a monthly basis.</a:t>
            </a:r>
          </a:p>
          <a:p>
            <a:pPr>
              <a:spcBef>
                <a:spcPts val="0"/>
              </a:spcBef>
              <a:buNone/>
            </a:pPr>
            <a:r>
              <a:rPr lang="en-US" altLang="en-US" sz="900" dirty="0"/>
              <a:t>	• Prepared monthly payroll, paid bills and processed tuition payments for private preschool.</a:t>
            </a:r>
          </a:p>
          <a:p>
            <a:pPr>
              <a:spcBef>
                <a:spcPts val="0"/>
              </a:spcBef>
              <a:buNone/>
            </a:pPr>
            <a:r>
              <a:rPr lang="en-US" altLang="en-US" sz="900" b="1" dirty="0"/>
              <a:t>Teaching/Supervising</a:t>
            </a:r>
          </a:p>
          <a:p>
            <a:pPr>
              <a:spcBef>
                <a:spcPts val="0"/>
              </a:spcBef>
              <a:buNone/>
            </a:pPr>
            <a:r>
              <a:rPr lang="en-US" altLang="en-US" sz="900" dirty="0"/>
              <a:t>	• Trained nine people in investor accounting, most of whom had no previous experience.</a:t>
            </a:r>
          </a:p>
          <a:p>
            <a:pPr>
              <a:spcBef>
                <a:spcPts val="0"/>
              </a:spcBef>
              <a:buNone/>
            </a:pPr>
            <a:r>
              <a:rPr lang="en-US" altLang="en-US" sz="900" dirty="0"/>
              <a:t>	• Wrote an Investor Reports Instruction Manual minimizing training time for new employees.</a:t>
            </a:r>
          </a:p>
          <a:p>
            <a:pPr>
              <a:spcBef>
                <a:spcPts val="0"/>
              </a:spcBef>
              <a:buNone/>
            </a:pPr>
            <a:r>
              <a:rPr lang="en-US" altLang="en-US" sz="900" dirty="0"/>
              <a:t>	• Maintained cordial working relations, while explaining and clarifying others’ errors.</a:t>
            </a:r>
          </a:p>
          <a:p>
            <a:pPr>
              <a:spcBef>
                <a:spcPts val="0"/>
              </a:spcBef>
              <a:buNone/>
            </a:pPr>
            <a:r>
              <a:rPr lang="en-US" altLang="en-US" sz="900" dirty="0"/>
              <a:t>	• Interviewed and hired four staff members.</a:t>
            </a:r>
          </a:p>
          <a:p>
            <a:pPr>
              <a:spcBef>
                <a:spcPts val="0"/>
              </a:spcBef>
              <a:buNone/>
            </a:pPr>
            <a:r>
              <a:rPr lang="en-US" altLang="en-US" sz="900" b="1" dirty="0"/>
              <a:t>Computer Usage</a:t>
            </a:r>
          </a:p>
          <a:p>
            <a:pPr>
              <a:spcBef>
                <a:spcPts val="0"/>
              </a:spcBef>
              <a:buNone/>
            </a:pPr>
            <a:r>
              <a:rPr lang="en-US" altLang="en-US" sz="900" dirty="0"/>
              <a:t>	• Worked with computer analyst in development of computerized specialty reports.</a:t>
            </a:r>
          </a:p>
          <a:p>
            <a:pPr>
              <a:spcBef>
                <a:spcPts val="0"/>
              </a:spcBef>
              <a:buNone/>
            </a:pPr>
            <a:r>
              <a:rPr lang="en-US" altLang="en-US" sz="900" dirty="0"/>
              <a:t>	• Assisted in implementation of new scripting program for accounts payable department.</a:t>
            </a:r>
          </a:p>
          <a:p>
            <a:pPr>
              <a:spcBef>
                <a:spcPts val="0"/>
              </a:spcBef>
              <a:buNone/>
            </a:pPr>
            <a:r>
              <a:rPr lang="en-US" altLang="en-US" sz="900" dirty="0"/>
              <a:t>	• Input monthly account records on a PC and generated trial balance.</a:t>
            </a:r>
          </a:p>
          <a:p>
            <a:pPr>
              <a:spcBef>
                <a:spcPts val="0"/>
              </a:spcBef>
              <a:buNone/>
            </a:pPr>
            <a:r>
              <a:rPr lang="en-US" altLang="en-US" sz="900" b="1" dirty="0"/>
              <a:t>Problem Solving</a:t>
            </a:r>
          </a:p>
          <a:p>
            <a:pPr>
              <a:spcBef>
                <a:spcPts val="0"/>
              </a:spcBef>
              <a:buNone/>
            </a:pPr>
            <a:r>
              <a:rPr lang="en-US" altLang="en-US" sz="900" dirty="0"/>
              <a:t>	• Balanced seven months of critical reports for a large Federal agency involving $500,000 </a:t>
            </a:r>
            <a:r>
              <a:rPr lang="en-US" altLang="en-US" sz="900" dirty="0" smtClean="0"/>
              <a:t>of equipment </a:t>
            </a:r>
            <a:r>
              <a:rPr lang="en-US" altLang="en-US" sz="900" dirty="0"/>
              <a:t>for six major divisions which </a:t>
            </a:r>
            <a:endParaRPr lang="en-US" altLang="en-US" sz="900" dirty="0" smtClean="0"/>
          </a:p>
          <a:p>
            <a:pPr>
              <a:spcBef>
                <a:spcPts val="0"/>
              </a:spcBef>
              <a:buNone/>
            </a:pPr>
            <a:r>
              <a:rPr lang="en-US" altLang="en-US" sz="900"/>
              <a:t> </a:t>
            </a:r>
            <a:r>
              <a:rPr lang="en-US" altLang="en-US" sz="900" smtClean="0"/>
              <a:t>            had </a:t>
            </a:r>
            <a:r>
              <a:rPr lang="en-US" altLang="en-US" sz="900" dirty="0"/>
              <a:t>been neglected for five months.</a:t>
            </a:r>
          </a:p>
          <a:p>
            <a:pPr>
              <a:spcBef>
                <a:spcPts val="0"/>
              </a:spcBef>
              <a:buNone/>
            </a:pPr>
            <a:r>
              <a:rPr lang="en-US" altLang="en-US" sz="900" dirty="0"/>
              <a:t>	• Designed an account coding system to eliminate dual coding and time wasted correlating reports.</a:t>
            </a:r>
          </a:p>
          <a:p>
            <a:pPr>
              <a:spcBef>
                <a:spcPts val="0"/>
              </a:spcBef>
              <a:buNone/>
            </a:pPr>
            <a:r>
              <a:rPr lang="en-US" altLang="en-US" sz="900" dirty="0"/>
              <a:t>	• Reviewed company procedures, identifying sources of high error frequency, and submitted recommendations to supervisors.</a:t>
            </a:r>
          </a:p>
          <a:p>
            <a:pPr algn="ctr">
              <a:spcBef>
                <a:spcPts val="0"/>
              </a:spcBef>
              <a:buNone/>
            </a:pPr>
            <a:endParaRPr lang="en-US" altLang="en-US" sz="900" b="1" dirty="0"/>
          </a:p>
          <a:p>
            <a:pPr>
              <a:spcBef>
                <a:spcPts val="0"/>
              </a:spcBef>
              <a:buNone/>
            </a:pPr>
            <a:r>
              <a:rPr lang="en-US" altLang="en-US" sz="900" b="1" dirty="0"/>
              <a:t>EMPLOYMENT HISTORY</a:t>
            </a:r>
          </a:p>
          <a:p>
            <a:pPr algn="ctr">
              <a:spcBef>
                <a:spcPts val="0"/>
              </a:spcBef>
              <a:buNone/>
            </a:pPr>
            <a:endParaRPr lang="en-US" altLang="en-US" sz="900" b="1" dirty="0"/>
          </a:p>
          <a:p>
            <a:pPr>
              <a:spcBef>
                <a:spcPts val="0"/>
              </a:spcBef>
              <a:buNone/>
            </a:pPr>
            <a:r>
              <a:rPr lang="en-US" altLang="en-US" sz="900" dirty="0"/>
              <a:t>	2005-current </a:t>
            </a:r>
            <a:r>
              <a:rPr lang="en-US" altLang="en-US" sz="900" b="1" dirty="0"/>
              <a:t>Treasurer/Bookkeeper </a:t>
            </a:r>
            <a:r>
              <a:rPr lang="en-US" altLang="en-US" sz="900" dirty="0"/>
              <a:t>Little Tikes Preschool, Cole, VA</a:t>
            </a:r>
          </a:p>
          <a:p>
            <a:pPr>
              <a:spcBef>
                <a:spcPts val="0"/>
              </a:spcBef>
              <a:buNone/>
            </a:pPr>
            <a:r>
              <a:rPr lang="en-US" altLang="en-US" sz="900" dirty="0"/>
              <a:t>	2003-05 </a:t>
            </a:r>
            <a:r>
              <a:rPr lang="en-US" altLang="en-US" sz="900" b="1" dirty="0"/>
              <a:t>Investor Accountant </a:t>
            </a:r>
            <a:r>
              <a:rPr lang="en-US" altLang="en-US" sz="900" b="1" dirty="0" err="1"/>
              <a:t>Supvr</a:t>
            </a:r>
            <a:r>
              <a:rPr lang="en-US" altLang="en-US" sz="900" b="1" dirty="0"/>
              <a:t> </a:t>
            </a:r>
            <a:r>
              <a:rPr lang="en-US" altLang="en-US" sz="900" dirty="0"/>
              <a:t>First Bank Corp., </a:t>
            </a:r>
            <a:r>
              <a:rPr lang="en-US" altLang="en-US" sz="900" dirty="0" err="1"/>
              <a:t>Pleasantown</a:t>
            </a:r>
            <a:r>
              <a:rPr lang="en-US" altLang="en-US" sz="900" dirty="0"/>
              <a:t>, VA</a:t>
            </a:r>
          </a:p>
          <a:p>
            <a:pPr>
              <a:spcBef>
                <a:spcPts val="0"/>
              </a:spcBef>
              <a:buNone/>
            </a:pPr>
            <a:r>
              <a:rPr lang="en-US" altLang="en-US" sz="900" dirty="0"/>
              <a:t>	2003-04 </a:t>
            </a:r>
            <a:r>
              <a:rPr lang="en-US" altLang="en-US" sz="900" b="1" dirty="0"/>
              <a:t>Account Reconciliation </a:t>
            </a:r>
            <a:r>
              <a:rPr lang="en-US" altLang="en-US" sz="900" dirty="0" err="1"/>
              <a:t>Donzall</a:t>
            </a:r>
            <a:r>
              <a:rPr lang="en-US" altLang="en-US" sz="900" dirty="0"/>
              <a:t> &amp; Associates, </a:t>
            </a:r>
            <a:r>
              <a:rPr lang="en-US" altLang="en-US" sz="900" dirty="0" err="1"/>
              <a:t>Monton</a:t>
            </a:r>
            <a:r>
              <a:rPr lang="en-US" altLang="en-US" sz="900" dirty="0"/>
              <a:t>, VA</a:t>
            </a:r>
          </a:p>
          <a:p>
            <a:pPr>
              <a:spcBef>
                <a:spcPts val="0"/>
              </a:spcBef>
              <a:buNone/>
            </a:pPr>
            <a:r>
              <a:rPr lang="en-US" altLang="en-US" sz="900" dirty="0"/>
              <a:t>	2001-03 </a:t>
            </a:r>
            <a:r>
              <a:rPr lang="en-US" altLang="en-US" sz="900" b="1" dirty="0"/>
              <a:t>Investor Accounting </a:t>
            </a:r>
            <a:r>
              <a:rPr lang="en-US" altLang="en-US" sz="900" dirty="0" err="1"/>
              <a:t>Meitus</a:t>
            </a:r>
            <a:r>
              <a:rPr lang="en-US" altLang="en-US" sz="900" dirty="0"/>
              <a:t> Investments, Santa Rosa, VA</a:t>
            </a:r>
          </a:p>
          <a:p>
            <a:pPr>
              <a:spcBef>
                <a:spcPts val="0"/>
              </a:spcBef>
              <a:buNone/>
            </a:pPr>
            <a:r>
              <a:rPr lang="en-US" altLang="en-US" sz="900" dirty="0"/>
              <a:t>	1997-01 </a:t>
            </a:r>
            <a:r>
              <a:rPr lang="en-US" altLang="en-US" sz="900" b="1" dirty="0"/>
              <a:t>Financial Specialist </a:t>
            </a:r>
            <a:r>
              <a:rPr lang="en-US" altLang="en-US" sz="900" dirty="0"/>
              <a:t>United States Air Force|</a:t>
            </a:r>
          </a:p>
          <a:p>
            <a:pPr algn="ctr">
              <a:spcBef>
                <a:spcPts val="0"/>
              </a:spcBef>
              <a:buNone/>
            </a:pPr>
            <a:endParaRPr lang="en-US" altLang="en-US" sz="900" b="1" dirty="0"/>
          </a:p>
          <a:p>
            <a:pPr>
              <a:spcBef>
                <a:spcPts val="0"/>
              </a:spcBef>
              <a:buNone/>
            </a:pPr>
            <a:r>
              <a:rPr lang="en-US" altLang="en-US" sz="900" b="1" dirty="0"/>
              <a:t>EDUCATION</a:t>
            </a:r>
          </a:p>
          <a:p>
            <a:pPr algn="ctr">
              <a:spcBef>
                <a:spcPts val="0"/>
              </a:spcBef>
              <a:buNone/>
            </a:pPr>
            <a:endParaRPr lang="en-US" altLang="en-US" sz="900" b="1" dirty="0"/>
          </a:p>
          <a:p>
            <a:pPr>
              <a:spcBef>
                <a:spcPts val="0"/>
              </a:spcBef>
              <a:buNone/>
            </a:pPr>
            <a:r>
              <a:rPr lang="en-US" altLang="en-US" sz="900" b="1" dirty="0"/>
              <a:t>	B.A. in Accounting &amp; Business </a:t>
            </a:r>
            <a:r>
              <a:rPr lang="en-US" altLang="en-US" sz="900" dirty="0"/>
              <a:t>- Norwest College, Santa Rosa, VA</a:t>
            </a:r>
          </a:p>
        </p:txBody>
      </p:sp>
      <p:pic>
        <p:nvPicPr>
          <p:cNvPr id="4" name="Picture 2" descr="yc logo with tagline you can green yellow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5638800"/>
            <a:ext cx="1640542" cy="1045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1248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Resume Formats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2555" y="1272309"/>
            <a:ext cx="6781800" cy="5181600"/>
          </a:xfrm>
        </p:spPr>
        <p:txBody>
          <a:bodyPr>
            <a:normAutofit/>
          </a:bodyPr>
          <a:lstStyle/>
          <a:p>
            <a:endParaRPr lang="en-US" sz="2000" b="1" dirty="0" smtClean="0"/>
          </a:p>
          <a:p>
            <a:r>
              <a:rPr lang="en-US" sz="1400" b="1" dirty="0" smtClean="0"/>
              <a:t>Resume with Profile:</a:t>
            </a:r>
          </a:p>
          <a:p>
            <a:pPr lvl="1"/>
            <a:r>
              <a:rPr lang="en-US" sz="1400" dirty="0"/>
              <a:t>A resume </a:t>
            </a:r>
            <a:r>
              <a:rPr lang="en-US" sz="1400" dirty="0" smtClean="0"/>
              <a:t>with a profile section</a:t>
            </a:r>
            <a:r>
              <a:rPr lang="en-US" sz="1400" dirty="0"/>
              <a:t> includes a summary of an applicant’s skills, experiences and goals as they relate to a </a:t>
            </a:r>
            <a:r>
              <a:rPr lang="en-US" sz="1400" dirty="0" smtClean="0"/>
              <a:t>specific job, and included picture.</a:t>
            </a:r>
            <a:endParaRPr lang="en-US" sz="1400" dirty="0"/>
          </a:p>
          <a:p>
            <a:r>
              <a:rPr lang="en-US" sz="1400" b="1" dirty="0" smtClean="0"/>
              <a:t>Mini Resume: </a:t>
            </a:r>
          </a:p>
          <a:p>
            <a:pPr lvl="1"/>
            <a:r>
              <a:rPr lang="en-US" sz="1400" dirty="0"/>
              <a:t>A mini resume contains a </a:t>
            </a:r>
            <a:r>
              <a:rPr lang="en-US" sz="1400" dirty="0" smtClean="0"/>
              <a:t>brief summary</a:t>
            </a:r>
            <a:r>
              <a:rPr lang="en-US" sz="1400" dirty="0"/>
              <a:t> of your career highlights </a:t>
            </a:r>
            <a:r>
              <a:rPr lang="en-US" sz="1400" dirty="0" smtClean="0"/>
              <a:t>qualifications</a:t>
            </a:r>
          </a:p>
          <a:p>
            <a:pPr lvl="1"/>
            <a:r>
              <a:rPr lang="en-US" sz="1400" dirty="0" smtClean="0"/>
              <a:t>Ideal for Networking</a:t>
            </a:r>
          </a:p>
          <a:p>
            <a:r>
              <a:rPr lang="en-US" sz="1400" b="1" dirty="0" smtClean="0"/>
              <a:t>Non-Traditional Resumes:</a:t>
            </a:r>
          </a:p>
          <a:p>
            <a:pPr lvl="1"/>
            <a:r>
              <a:rPr lang="en-US" sz="1400" dirty="0"/>
              <a:t>A nontraditional resume is a web-based version of your resume that may include photos, graphics, images, graphs and other </a:t>
            </a:r>
            <a:r>
              <a:rPr lang="en-US" sz="1400" dirty="0" smtClean="0"/>
              <a:t>visuals.</a:t>
            </a:r>
          </a:p>
          <a:p>
            <a:r>
              <a:rPr lang="en-US" sz="1400" b="1" dirty="0" smtClean="0"/>
              <a:t>On Line Resume Templates:</a:t>
            </a:r>
            <a:endParaRPr lang="en-US" sz="1400" b="1" dirty="0"/>
          </a:p>
          <a:p>
            <a:pPr lvl="1"/>
            <a:r>
              <a:rPr lang="en-US" sz="1400" dirty="0" smtClean="0"/>
              <a:t>Resume templates are a great way to created an eye popping resume. You can find several sites online with free templates. Please be aware they are often not </a:t>
            </a:r>
            <a:r>
              <a:rPr lang="en-US" sz="1400" dirty="0" err="1" smtClean="0"/>
              <a:t>eazy</a:t>
            </a:r>
            <a:r>
              <a:rPr lang="en-US" sz="1400" dirty="0" smtClean="0"/>
              <a:t> to add additional information for future use. </a:t>
            </a:r>
            <a:endParaRPr lang="en-US" sz="1400" dirty="0"/>
          </a:p>
        </p:txBody>
      </p:sp>
      <p:pic>
        <p:nvPicPr>
          <p:cNvPr id="6" name="Picture 2" descr="yc logo with tagline you can green yello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5638800"/>
            <a:ext cx="1640542" cy="1045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1603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09600"/>
          </a:xfrm>
        </p:spPr>
        <p:txBody>
          <a:bodyPr anchor="t">
            <a:normAutofit/>
          </a:bodyPr>
          <a:lstStyle/>
          <a:p>
            <a:r>
              <a:rPr lang="en-US" sz="2800" dirty="0" smtClean="0"/>
              <a:t>Part 2</a:t>
            </a:r>
            <a:endParaRPr lang="en-US" sz="2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609600"/>
            <a:ext cx="8229600" cy="955675"/>
          </a:xfrm>
        </p:spPr>
        <p:txBody>
          <a:bodyPr>
            <a:normAutofit/>
          </a:bodyPr>
          <a:lstStyle/>
          <a:p>
            <a:r>
              <a:rPr lang="en-US" sz="4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Resume Guidelines</a:t>
            </a:r>
            <a:endParaRPr lang="en-US" sz="44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8600" y="1147185"/>
            <a:ext cx="6705600" cy="4602163"/>
          </a:xfrm>
        </p:spPr>
        <p:txBody>
          <a:bodyPr anchor="ctr">
            <a:normAutofit/>
          </a:bodyPr>
          <a:lstStyle/>
          <a:p>
            <a:r>
              <a:rPr lang="en-US" sz="2600" dirty="0" smtClean="0"/>
              <a:t>In addition to resume format, there are also resume guidelines</a:t>
            </a:r>
          </a:p>
          <a:p>
            <a:r>
              <a:rPr lang="en-US" sz="2600" dirty="0" smtClean="0"/>
              <a:t>You do not need to follow the resume format exactly as shown, but you must follow the guidelines</a:t>
            </a:r>
          </a:p>
          <a:p>
            <a:r>
              <a:rPr lang="en-US" sz="2600" dirty="0" smtClean="0"/>
              <a:t>These guidelines will help turn your resume from “good” into “great” </a:t>
            </a:r>
          </a:p>
        </p:txBody>
      </p:sp>
      <p:pic>
        <p:nvPicPr>
          <p:cNvPr id="7" name="Picture 2" descr="yc logo with tagline you can green yello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5638800"/>
            <a:ext cx="1640542" cy="1045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005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Workshop Series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2160590"/>
            <a:ext cx="6347714" cy="401161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Job Search Techniques</a:t>
            </a:r>
          </a:p>
          <a:p>
            <a:pPr lvl="2"/>
            <a:r>
              <a:rPr lang="en-US" dirty="0" smtClean="0"/>
              <a:t>Prepares you for entry or reentry into the job market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Writing Effective Resumes</a:t>
            </a:r>
          </a:p>
          <a:p>
            <a:pPr lvl="2"/>
            <a:r>
              <a:rPr lang="en-US" dirty="0" smtClean="0"/>
              <a:t>Creating an effective resume to get you that interview 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Interviewing with Confidence</a:t>
            </a:r>
          </a:p>
          <a:p>
            <a:pPr lvl="2"/>
            <a:r>
              <a:rPr lang="en-US" dirty="0" smtClean="0"/>
              <a:t>Sets you up to have an outstanding interview experience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Soft &amp; Hard Skills </a:t>
            </a:r>
          </a:p>
          <a:p>
            <a:pPr marL="0" indent="0">
              <a:buNone/>
            </a:pPr>
            <a:r>
              <a:rPr lang="en-US" dirty="0" smtClean="0"/>
              <a:t>                 Get the job with your Hard Skills </a:t>
            </a:r>
          </a:p>
          <a:p>
            <a:pPr marL="0" indent="0">
              <a:buNone/>
            </a:pPr>
            <a:r>
              <a:rPr lang="en-US" dirty="0" smtClean="0"/>
              <a:t>                  Lose the job with unprofessional soft skills</a:t>
            </a:r>
            <a:endParaRPr lang="en-US" dirty="0"/>
          </a:p>
        </p:txBody>
      </p:sp>
      <p:sp>
        <p:nvSpPr>
          <p:cNvPr id="6" name="Isosceles Triangle 5"/>
          <p:cNvSpPr/>
          <p:nvPr/>
        </p:nvSpPr>
        <p:spPr>
          <a:xfrm rot="5400000">
            <a:off x="1638300" y="5524500"/>
            <a:ext cx="76200" cy="152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Isosceles Triangle 6"/>
          <p:cNvSpPr/>
          <p:nvPr/>
        </p:nvSpPr>
        <p:spPr>
          <a:xfrm rot="5400000">
            <a:off x="1638300" y="5905500"/>
            <a:ext cx="76200" cy="152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2" descr="yc logo with tagline you can green yello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5638800"/>
            <a:ext cx="1640542" cy="1045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9589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Resume Guidelines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600200"/>
            <a:ext cx="6347714" cy="3880773"/>
          </a:xfrm>
        </p:spPr>
        <p:txBody>
          <a:bodyPr>
            <a:normAutofit lnSpcReduction="10000"/>
          </a:bodyPr>
          <a:lstStyle/>
          <a:p>
            <a:r>
              <a:rPr lang="en-US" sz="2600" dirty="0"/>
              <a:t>These guidelines consist of: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200" dirty="0" smtClean="0"/>
              <a:t>Formatting </a:t>
            </a:r>
            <a:endParaRPr lang="en-US" sz="2200" dirty="0"/>
          </a:p>
          <a:p>
            <a:pPr marL="914400" lvl="1" indent="-457200">
              <a:buFont typeface="+mj-lt"/>
              <a:buAutoNum type="arabicPeriod"/>
            </a:pPr>
            <a:r>
              <a:rPr lang="en-US" sz="2200" dirty="0"/>
              <a:t>Proper </a:t>
            </a:r>
            <a:r>
              <a:rPr lang="en-US" sz="2200" dirty="0" smtClean="0"/>
              <a:t>Margins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200" dirty="0" smtClean="0"/>
              <a:t>Number of Pages</a:t>
            </a:r>
            <a:endParaRPr lang="en-US" sz="2200" dirty="0"/>
          </a:p>
          <a:p>
            <a:pPr marL="914400" lvl="1" indent="-457200">
              <a:buFont typeface="+mj-lt"/>
              <a:buAutoNum type="arabicPeriod"/>
            </a:pPr>
            <a:r>
              <a:rPr lang="en-US" sz="2200" dirty="0"/>
              <a:t>Fonts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200" dirty="0"/>
              <a:t>Font Sizes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200" dirty="0" smtClean="0"/>
              <a:t>Stylization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200" dirty="0" smtClean="0"/>
              <a:t>Grammar</a:t>
            </a:r>
            <a:endParaRPr lang="en-US" sz="2200" dirty="0"/>
          </a:p>
          <a:p>
            <a:pPr marL="914400" lvl="1" indent="-457200">
              <a:buFont typeface="+mj-lt"/>
              <a:buAutoNum type="arabicPeriod"/>
            </a:pPr>
            <a:r>
              <a:rPr lang="en-US" sz="2200" dirty="0"/>
              <a:t>Word Choice</a:t>
            </a:r>
          </a:p>
          <a:p>
            <a:endParaRPr lang="en-US" dirty="0"/>
          </a:p>
        </p:txBody>
      </p:sp>
      <p:pic>
        <p:nvPicPr>
          <p:cNvPr id="6" name="Picture 2" descr="yc logo with tagline you can green yello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5638800"/>
            <a:ext cx="1640542" cy="1045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43170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7543" y="304800"/>
            <a:ext cx="6347713" cy="1320800"/>
          </a:xfrm>
        </p:spPr>
        <p:txBody>
          <a:bodyPr/>
          <a:lstStyle/>
          <a:p>
            <a:r>
              <a:rPr lang="en-US" dirty="0" smtClean="0"/>
              <a:t>Resume Guidelines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09600"/>
            <a:ext cx="7620000" cy="5181600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endParaRPr lang="en-US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Formatting:</a:t>
            </a:r>
          </a:p>
          <a:p>
            <a:pPr lvl="2"/>
            <a:r>
              <a:rPr lang="en-US" sz="2000" dirty="0" smtClean="0"/>
              <a:t>Regardless of which type of resume you are building, the formatting must be consistent throughout the resume</a:t>
            </a:r>
            <a:endParaRPr lang="en-US" sz="105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Proper Margins:</a:t>
            </a:r>
          </a:p>
          <a:p>
            <a:pPr lvl="2"/>
            <a:r>
              <a:rPr lang="en-US" sz="2000" dirty="0" smtClean="0"/>
              <a:t>Margins can be set to 1” but using full page is suggested to keep resume to 1 or 2 pages</a:t>
            </a:r>
            <a:endParaRPr lang="en-US" sz="105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Number of Pages:</a:t>
            </a:r>
          </a:p>
          <a:p>
            <a:pPr lvl="2"/>
            <a:r>
              <a:rPr lang="en-US" sz="2000" dirty="0" smtClean="0"/>
              <a:t>A professional resume can be 2 pages</a:t>
            </a:r>
          </a:p>
          <a:p>
            <a:pPr lvl="2"/>
            <a:r>
              <a:rPr lang="en-US" sz="2000" dirty="0" smtClean="0"/>
              <a:t>Most resumes are 1 page</a:t>
            </a:r>
            <a:endParaRPr lang="en-US" sz="1050" dirty="0" smtClean="0"/>
          </a:p>
          <a:p>
            <a:pPr marL="0" indent="0" algn="ctr">
              <a:buNone/>
            </a:pPr>
            <a:r>
              <a:rPr lang="en-US" sz="2000" b="1" dirty="0" smtClean="0"/>
              <a:t>When these guidelines are not followed, it is obvious.</a:t>
            </a:r>
          </a:p>
          <a:p>
            <a:pPr marL="0" indent="0" algn="ctr">
              <a:buNone/>
            </a:pPr>
            <a:r>
              <a:rPr lang="en-US" sz="2000" b="1" dirty="0" smtClean="0"/>
              <a:t>It may not look professional, as well</a:t>
            </a:r>
          </a:p>
          <a:p>
            <a:pPr marL="914400" lvl="2" indent="0">
              <a:buNone/>
            </a:pPr>
            <a:endParaRPr lang="en-US" sz="2000" dirty="0" smtClean="0"/>
          </a:p>
        </p:txBody>
      </p:sp>
      <p:pic>
        <p:nvPicPr>
          <p:cNvPr id="6" name="Picture 2" descr="yc logo with tagline you can green yello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5638800"/>
            <a:ext cx="1640542" cy="1045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532612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Resume Guidelines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6347714" cy="3880773"/>
          </a:xfrm>
        </p:spPr>
        <p:txBody>
          <a:bodyPr>
            <a:normAutofit/>
          </a:bodyPr>
          <a:lstStyle/>
          <a:p>
            <a:pPr marL="514350" indent="-514350">
              <a:buAutoNum type="arabicPeriod" startAt="4"/>
            </a:pPr>
            <a:r>
              <a:rPr lang="en-US" sz="2800" dirty="0" smtClean="0"/>
              <a:t>Fonts: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dirty="0" smtClean="0"/>
              <a:t>Fonts must be easy to read 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dirty="0" smtClean="0"/>
              <a:t>Some suggested fonts are:</a:t>
            </a:r>
          </a:p>
          <a:p>
            <a:pPr marL="1371600" lvl="3" indent="0">
              <a:buNone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Arial</a:t>
            </a:r>
            <a:r>
              <a:rPr lang="en-US" sz="1600" dirty="0" smtClean="0"/>
              <a:t>, </a:t>
            </a: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Calibri</a:t>
            </a:r>
            <a:r>
              <a:rPr lang="en-US" sz="1600" dirty="0" smtClean="0"/>
              <a:t>,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Times New Roman</a:t>
            </a:r>
            <a:r>
              <a:rPr lang="en-US" sz="1600" dirty="0" smtClean="0"/>
              <a:t>, etc</a:t>
            </a:r>
            <a:r>
              <a:rPr lang="en-US" dirty="0" smtClean="0"/>
              <a:t>.</a:t>
            </a:r>
          </a:p>
          <a:p>
            <a:pPr marL="1371600" lvl="3" indent="0">
              <a:buNone/>
            </a:pPr>
            <a:endParaRPr lang="en-US" dirty="0"/>
          </a:p>
          <a:p>
            <a:pPr marL="511175" indent="-511175">
              <a:buNone/>
            </a:pPr>
            <a:r>
              <a:rPr lang="en-US" dirty="0" smtClean="0"/>
              <a:t>5. 	</a:t>
            </a:r>
            <a:r>
              <a:rPr lang="en-US" sz="2800" dirty="0" smtClean="0"/>
              <a:t>Font Sizes</a:t>
            </a:r>
            <a:r>
              <a:rPr lang="en-US" dirty="0" smtClean="0"/>
              <a:t>:</a:t>
            </a:r>
          </a:p>
          <a:p>
            <a:pPr lvl="2"/>
            <a:r>
              <a:rPr lang="en-US" sz="1800" dirty="0" smtClean="0"/>
              <a:t>Font sizes should be either size 11pt or 12pt</a:t>
            </a:r>
          </a:p>
          <a:p>
            <a:pPr marL="914400" lvl="2" indent="0">
              <a:buNone/>
            </a:pPr>
            <a:endParaRPr lang="en-US" sz="1600" dirty="0" smtClean="0"/>
          </a:p>
          <a:p>
            <a:pPr marL="0" lvl="2" indent="0" algn="ctr">
              <a:buNone/>
            </a:pPr>
            <a:r>
              <a:rPr lang="en-US" b="1" dirty="0" smtClean="0"/>
              <a:t>It is not recommended the change the font size in order to reduce your resume down to 1 page</a:t>
            </a:r>
          </a:p>
        </p:txBody>
      </p:sp>
      <p:pic>
        <p:nvPicPr>
          <p:cNvPr id="6" name="Picture 2" descr="yc logo with tagline you can green yello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5638800"/>
            <a:ext cx="1640542" cy="1045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310742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Resume Guidelines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 startAt="6"/>
            </a:pPr>
            <a:r>
              <a:rPr lang="en-US" sz="2800" dirty="0" smtClean="0"/>
              <a:t>Stylization:</a:t>
            </a:r>
          </a:p>
          <a:p>
            <a:pPr lvl="1"/>
            <a:r>
              <a:rPr lang="en-US" dirty="0" smtClean="0"/>
              <a:t>Bullets</a:t>
            </a:r>
          </a:p>
          <a:p>
            <a:pPr lvl="2"/>
            <a:r>
              <a:rPr lang="en-US" dirty="0" smtClean="0"/>
              <a:t>Bullets are used to highlight lists</a:t>
            </a:r>
          </a:p>
          <a:p>
            <a:pPr lvl="1"/>
            <a:r>
              <a:rPr lang="en-US" dirty="0" smtClean="0"/>
              <a:t>Bold</a:t>
            </a:r>
          </a:p>
          <a:p>
            <a:pPr lvl="2"/>
            <a:r>
              <a:rPr lang="en-US" dirty="0" smtClean="0"/>
              <a:t>Using bold highlights words</a:t>
            </a:r>
          </a:p>
          <a:p>
            <a:pPr lvl="1"/>
            <a:r>
              <a:rPr lang="en-US" dirty="0" smtClean="0"/>
              <a:t>Underline</a:t>
            </a:r>
          </a:p>
          <a:p>
            <a:pPr lvl="2"/>
            <a:r>
              <a:rPr lang="en-US" dirty="0" smtClean="0"/>
              <a:t>Underlining fulfills additional highlighting needs</a:t>
            </a:r>
          </a:p>
          <a:p>
            <a:pPr lvl="2"/>
            <a:endParaRPr lang="en-US" dirty="0"/>
          </a:p>
          <a:p>
            <a:pPr marL="914400" lvl="2" indent="-914400" algn="ctr">
              <a:buNone/>
            </a:pPr>
            <a:r>
              <a:rPr lang="en-US" b="1" dirty="0" smtClean="0"/>
              <a:t>Correctly used stylization makes your resume easier to review</a:t>
            </a:r>
          </a:p>
        </p:txBody>
      </p:sp>
      <p:pic>
        <p:nvPicPr>
          <p:cNvPr id="6" name="Picture 2" descr="yc logo with tagline you can green yello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5638800"/>
            <a:ext cx="1640542" cy="1045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319532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Resume Guidelines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6781800" cy="5181600"/>
          </a:xfrm>
        </p:spPr>
        <p:txBody>
          <a:bodyPr>
            <a:normAutofit fontScale="85000" lnSpcReduction="10000"/>
          </a:bodyPr>
          <a:lstStyle/>
          <a:p>
            <a:pPr marL="511175" indent="-511175">
              <a:buNone/>
            </a:pPr>
            <a:r>
              <a:rPr lang="en-US" sz="2800" dirty="0" smtClean="0"/>
              <a:t>7.	Grammar</a:t>
            </a:r>
          </a:p>
          <a:p>
            <a:pPr lvl="2"/>
            <a:r>
              <a:rPr lang="en-US" sz="2000" dirty="0" smtClean="0"/>
              <a:t>Grammar is very important when it comes to resumes</a:t>
            </a:r>
          </a:p>
          <a:p>
            <a:pPr lvl="2"/>
            <a:r>
              <a:rPr lang="en-US" sz="2000" dirty="0" smtClean="0"/>
              <a:t>Important grammar rules</a:t>
            </a:r>
          </a:p>
          <a:p>
            <a:pPr lvl="3"/>
            <a:r>
              <a:rPr lang="en-US" sz="1800" dirty="0" smtClean="0"/>
              <a:t>Capitalize proper names and the first letter of a sentence</a:t>
            </a:r>
          </a:p>
          <a:p>
            <a:pPr lvl="3"/>
            <a:r>
              <a:rPr lang="en-US" sz="1800" dirty="0" smtClean="0"/>
              <a:t>Use correct punctuation</a:t>
            </a:r>
          </a:p>
          <a:p>
            <a:pPr lvl="3"/>
            <a:r>
              <a:rPr lang="en-US" sz="1800" dirty="0" smtClean="0"/>
              <a:t>Make sure spelling is correct, consult a dictionary if not sure</a:t>
            </a:r>
          </a:p>
          <a:p>
            <a:pPr lvl="3"/>
            <a:endParaRPr lang="en-US" sz="1000" dirty="0" smtClean="0"/>
          </a:p>
          <a:p>
            <a:pPr marL="511175" indent="-511175">
              <a:buNone/>
            </a:pPr>
            <a:r>
              <a:rPr lang="en-US" sz="2800" dirty="0" smtClean="0"/>
              <a:t>8. 	Word Choice</a:t>
            </a:r>
            <a:endParaRPr lang="en-US" sz="2400" dirty="0" smtClean="0"/>
          </a:p>
          <a:p>
            <a:pPr lvl="2"/>
            <a:r>
              <a:rPr lang="en-US" sz="2000" dirty="0" smtClean="0"/>
              <a:t>There are some rules regarding word choice</a:t>
            </a:r>
          </a:p>
          <a:p>
            <a:pPr lvl="3"/>
            <a:r>
              <a:rPr lang="en-US" sz="1800" dirty="0" smtClean="0"/>
              <a:t>Do not use personal pronouns (I, me, my, you, your, etc.)</a:t>
            </a:r>
          </a:p>
          <a:p>
            <a:pPr lvl="3"/>
            <a:r>
              <a:rPr lang="en-US" sz="1800" dirty="0" smtClean="0"/>
              <a:t>Resist the urge to use contractions (can’t, won’t, etc.)</a:t>
            </a:r>
          </a:p>
          <a:p>
            <a:pPr lvl="3"/>
            <a:r>
              <a:rPr lang="en-US" sz="1800" dirty="0" smtClean="0"/>
              <a:t>Use a variety of descriptive words, use a thesaurus</a:t>
            </a:r>
          </a:p>
          <a:p>
            <a:pPr lvl="4"/>
            <a:r>
              <a:rPr lang="en-US" sz="1800" dirty="0" smtClean="0"/>
              <a:t>Good </a:t>
            </a:r>
            <a:r>
              <a:rPr lang="en-US" sz="1800" dirty="0" smtClean="0">
                <a:latin typeface="Calibri"/>
              </a:rPr>
              <a:t>→ Suitable → Beneficial → Helpful</a:t>
            </a:r>
            <a:endParaRPr lang="en-US" sz="1800" dirty="0" smtClean="0"/>
          </a:p>
          <a:p>
            <a:pPr marL="1371600" lvl="3" indent="0">
              <a:buNone/>
            </a:pPr>
            <a:endParaRPr lang="en-US" sz="1600" dirty="0"/>
          </a:p>
          <a:p>
            <a:pPr marL="114300" indent="0" algn="ctr">
              <a:buNone/>
            </a:pPr>
            <a:endParaRPr lang="en-US" sz="2800" dirty="0"/>
          </a:p>
        </p:txBody>
      </p:sp>
      <p:pic>
        <p:nvPicPr>
          <p:cNvPr id="6" name="Picture 2" descr="yc logo with tagline you can green yello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5638800"/>
            <a:ext cx="1640542" cy="1045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384283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2672" y="609600"/>
            <a:ext cx="6347713" cy="1320800"/>
          </a:xfrm>
        </p:spPr>
        <p:txBody>
          <a:bodyPr/>
          <a:lstStyle/>
          <a:p>
            <a:r>
              <a:rPr lang="en-US" dirty="0" smtClean="0"/>
              <a:t>Resume Guidelines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6347714" cy="3880773"/>
          </a:xfrm>
        </p:spPr>
        <p:txBody>
          <a:bodyPr>
            <a:normAutofit fontScale="77500" lnSpcReduction="20000"/>
          </a:bodyPr>
          <a:lstStyle/>
          <a:p>
            <a:r>
              <a:rPr lang="en-US" sz="2800" dirty="0" smtClean="0"/>
              <a:t>Using the guidelines, you can build an exceptional resume</a:t>
            </a:r>
          </a:p>
          <a:p>
            <a:endParaRPr lang="en-US" sz="2800" dirty="0" smtClean="0"/>
          </a:p>
          <a:p>
            <a:r>
              <a:rPr lang="en-US" sz="2800" dirty="0" smtClean="0"/>
              <a:t>Before submission, have someone look over and read your resume</a:t>
            </a:r>
          </a:p>
          <a:p>
            <a:pPr lvl="2"/>
            <a:r>
              <a:rPr lang="en-US" sz="2000" dirty="0" smtClean="0"/>
              <a:t>This can be a friend, family member, or workforce employers in your area</a:t>
            </a:r>
          </a:p>
          <a:p>
            <a:pPr lvl="2"/>
            <a:r>
              <a:rPr lang="en-US" sz="2000" dirty="0" smtClean="0"/>
              <a:t>They will spot mistakes you may not</a:t>
            </a:r>
          </a:p>
          <a:p>
            <a:pPr marL="114300" indent="0">
              <a:buNone/>
            </a:pPr>
            <a:endParaRPr lang="en-US" sz="1050" dirty="0" smtClean="0"/>
          </a:p>
          <a:p>
            <a:pPr marL="114300" indent="0" algn="ctr">
              <a:buNone/>
            </a:pPr>
            <a:r>
              <a:rPr lang="en-US" sz="2800" dirty="0" smtClean="0"/>
              <a:t>Resume formats and guidelines are only two components of the full resume.</a:t>
            </a:r>
          </a:p>
          <a:p>
            <a:pPr marL="114300" indent="0" algn="ctr">
              <a:buNone/>
            </a:pPr>
            <a:r>
              <a:rPr lang="en-US" sz="2800" dirty="0" smtClean="0"/>
              <a:t>Next we will look into references</a:t>
            </a:r>
            <a:endParaRPr lang="en-US" sz="2800" dirty="0"/>
          </a:p>
        </p:txBody>
      </p:sp>
      <p:pic>
        <p:nvPicPr>
          <p:cNvPr id="6" name="Picture 2" descr="yc logo with tagline you can green yello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5638800"/>
            <a:ext cx="1640542" cy="1045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864401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 anchor="t">
            <a:normAutofit/>
          </a:bodyPr>
          <a:lstStyle/>
          <a:p>
            <a:r>
              <a:rPr lang="en-US" sz="2800" dirty="0" smtClean="0"/>
              <a:t>Part 3</a:t>
            </a:r>
            <a:endParaRPr lang="en-US" sz="2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39725"/>
            <a:ext cx="8153400" cy="879475"/>
          </a:xfrm>
        </p:spPr>
        <p:txBody>
          <a:bodyPr/>
          <a:lstStyle/>
          <a:p>
            <a:r>
              <a:rPr lang="en-US" sz="3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References</a:t>
            </a:r>
            <a:endParaRPr lang="en-US" sz="32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1873" y="1242291"/>
            <a:ext cx="6915727" cy="2819400"/>
          </a:xfrm>
        </p:spPr>
        <p:txBody>
          <a:bodyPr>
            <a:noAutofit/>
          </a:bodyPr>
          <a:lstStyle/>
          <a:p>
            <a:r>
              <a:rPr lang="en-US" altLang="en-US" sz="2200" dirty="0"/>
              <a:t>References are lists of people who know about your skills, abilities or </a:t>
            </a:r>
            <a:r>
              <a:rPr lang="en-US" altLang="en-US" sz="2200" dirty="0" smtClean="0"/>
              <a:t>character</a:t>
            </a:r>
            <a:endParaRPr lang="en-US" altLang="en-US" sz="2200" dirty="0"/>
          </a:p>
          <a:p>
            <a:r>
              <a:rPr lang="en-US" sz="2200" dirty="0" smtClean="0"/>
              <a:t>In the Job Search Techniques workshop, we discussed setting up a network</a:t>
            </a:r>
          </a:p>
          <a:p>
            <a:pPr lvl="2"/>
            <a:r>
              <a:rPr lang="en-US" sz="1600" dirty="0" smtClean="0"/>
              <a:t> A network is a group of people that work together to achieve a common goals</a:t>
            </a:r>
          </a:p>
          <a:p>
            <a:pPr lvl="2"/>
            <a:r>
              <a:rPr lang="en-US" sz="1600" dirty="0" smtClean="0"/>
              <a:t>Members of your network can be used as references</a:t>
            </a:r>
          </a:p>
          <a:p>
            <a:r>
              <a:rPr lang="en-US" altLang="en-US" sz="2200" dirty="0" smtClean="0"/>
              <a:t>Some people you may want to consider using as references might be:</a:t>
            </a:r>
          </a:p>
          <a:p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4648200"/>
            <a:ext cx="6496050" cy="1815882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marL="285750" lvl="2" indent="-285750">
              <a:buFont typeface="Arial" panose="020B0604020202020204" pitchFamily="34" charset="0"/>
              <a:buChar char="•"/>
            </a:pPr>
            <a:r>
              <a:rPr lang="en-US" altLang="en-US" sz="1600" dirty="0"/>
              <a:t>Current or </a:t>
            </a:r>
            <a:r>
              <a:rPr lang="en-US" altLang="en-US" sz="1600" dirty="0" smtClean="0"/>
              <a:t>former </a:t>
            </a:r>
            <a:r>
              <a:rPr lang="en-US" altLang="en-US" sz="1600" dirty="0"/>
              <a:t>supervisors </a:t>
            </a:r>
            <a:r>
              <a:rPr lang="en-US" altLang="en-US" sz="1600" dirty="0" smtClean="0"/>
              <a:t>&amp; </a:t>
            </a:r>
            <a:r>
              <a:rPr lang="en-US" altLang="en-US" sz="1600" dirty="0"/>
              <a:t>co-workers</a:t>
            </a:r>
          </a:p>
          <a:p>
            <a:pPr marL="285750" lvl="2" indent="-285750">
              <a:buFont typeface="Arial" panose="020B0604020202020204" pitchFamily="34" charset="0"/>
              <a:buChar char="•"/>
            </a:pPr>
            <a:r>
              <a:rPr lang="en-US" altLang="en-US" sz="1600" dirty="0"/>
              <a:t>College </a:t>
            </a:r>
            <a:r>
              <a:rPr lang="en-US" altLang="en-US" sz="1600" dirty="0" smtClean="0"/>
              <a:t>professors</a:t>
            </a:r>
            <a:endParaRPr lang="en-US" altLang="en-US" sz="1600" dirty="0"/>
          </a:p>
          <a:p>
            <a:pPr marL="285750" lvl="2" indent="-285750">
              <a:buFont typeface="Arial" panose="020B0604020202020204" pitchFamily="34" charset="0"/>
              <a:buChar char="•"/>
            </a:pPr>
            <a:r>
              <a:rPr lang="en-US" altLang="en-US" sz="1600" dirty="0" smtClean="0"/>
              <a:t>Members </a:t>
            </a:r>
            <a:r>
              <a:rPr lang="en-US" altLang="en-US" sz="1600" dirty="0"/>
              <a:t>of </a:t>
            </a:r>
            <a:r>
              <a:rPr lang="en-US" altLang="en-US" sz="1600" dirty="0" smtClean="0"/>
              <a:t>volunteer/ social/community </a:t>
            </a:r>
            <a:r>
              <a:rPr lang="en-US" altLang="en-US" sz="1600" dirty="0"/>
              <a:t>service </a:t>
            </a:r>
            <a:r>
              <a:rPr lang="en-US" altLang="en-US" sz="1600" dirty="0" smtClean="0"/>
              <a:t>groups</a:t>
            </a:r>
            <a:endParaRPr lang="en-US" altLang="en-US" sz="1600" dirty="0"/>
          </a:p>
          <a:p>
            <a:pPr marL="285750" lvl="2" indent="-285750">
              <a:buFont typeface="Arial" panose="020B0604020202020204" pitchFamily="34" charset="0"/>
              <a:buChar char="•"/>
            </a:pPr>
            <a:r>
              <a:rPr lang="en-US" altLang="en-US" sz="1600" dirty="0"/>
              <a:t>Peers in professional </a:t>
            </a:r>
            <a:r>
              <a:rPr lang="en-US" altLang="en-US" sz="1600" dirty="0" smtClean="0"/>
              <a:t>organizations</a:t>
            </a:r>
          </a:p>
          <a:p>
            <a:pPr marL="285750" lvl="2" indent="-285750">
              <a:buFont typeface="Arial" panose="020B0604020202020204" pitchFamily="34" charset="0"/>
              <a:buChar char="•"/>
            </a:pPr>
            <a:r>
              <a:rPr lang="en-US" altLang="en-US" sz="1600" dirty="0" smtClean="0"/>
              <a:t>Clergy </a:t>
            </a:r>
            <a:r>
              <a:rPr lang="en-US" altLang="en-US" sz="1600" dirty="0"/>
              <a:t>and church leaders</a:t>
            </a:r>
          </a:p>
          <a:p>
            <a:pPr marL="285750" lvl="2" indent="-285750">
              <a:buFont typeface="Arial" panose="020B0604020202020204" pitchFamily="34" charset="0"/>
              <a:buChar char="•"/>
            </a:pPr>
            <a:r>
              <a:rPr lang="en-US" altLang="en-US" sz="1600" dirty="0"/>
              <a:t>Long-time friends and </a:t>
            </a:r>
            <a:r>
              <a:rPr lang="en-US" altLang="en-US" sz="1600" dirty="0" smtClean="0"/>
              <a:t>acquaintances</a:t>
            </a:r>
          </a:p>
          <a:p>
            <a:pPr marL="285750" lvl="2" indent="-285750">
              <a:buFont typeface="Arial" panose="020B0604020202020204" pitchFamily="34" charset="0"/>
              <a:buChar char="•"/>
            </a:pPr>
            <a:r>
              <a:rPr lang="en-US" altLang="en-US" sz="1600" dirty="0" smtClean="0"/>
              <a:t>Industry contacts</a:t>
            </a:r>
          </a:p>
          <a:p>
            <a:pPr marL="285750" lvl="2" indent="-285750">
              <a:buFont typeface="Arial" panose="020B0604020202020204" pitchFamily="34" charset="0"/>
              <a:buChar char="•"/>
            </a:pPr>
            <a:r>
              <a:rPr lang="en-US" altLang="en-US" sz="1600" dirty="0" smtClean="0"/>
              <a:t>Military contacts</a:t>
            </a:r>
          </a:p>
          <a:p>
            <a:pPr marL="285750" lvl="2" indent="-285750">
              <a:buFont typeface="Arial" panose="020B0604020202020204" pitchFamily="34" charset="0"/>
              <a:buChar char="•"/>
            </a:pPr>
            <a:endParaRPr lang="en-US" altLang="en-US" sz="1600" dirty="0"/>
          </a:p>
        </p:txBody>
      </p:sp>
      <p:pic>
        <p:nvPicPr>
          <p:cNvPr id="8" name="Picture 2" descr="yc logo with tagline you can green yello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5638800"/>
            <a:ext cx="1640542" cy="1045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905414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 Guidelines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04800" y="1828800"/>
            <a:ext cx="6347714" cy="3880773"/>
          </a:xfrm>
        </p:spPr>
        <p:txBody>
          <a:bodyPr>
            <a:noAutofit/>
          </a:bodyPr>
          <a:lstStyle/>
          <a:p>
            <a:r>
              <a:rPr lang="en-US" sz="2400" dirty="0" smtClean="0"/>
              <a:t>Contact </a:t>
            </a:r>
            <a:r>
              <a:rPr lang="en-US" sz="2400" dirty="0"/>
              <a:t>your references for permission before listing them</a:t>
            </a:r>
          </a:p>
          <a:p>
            <a:r>
              <a:rPr lang="en-US" sz="2400" dirty="0"/>
              <a:t>Keep in contact with your references</a:t>
            </a:r>
          </a:p>
          <a:p>
            <a:r>
              <a:rPr lang="en-US" sz="2400" dirty="0" smtClean="0"/>
              <a:t>Never </a:t>
            </a:r>
            <a:r>
              <a:rPr lang="en-US" sz="2400" dirty="0"/>
              <a:t>assume your reference will immediately recall your accomplishments or work </a:t>
            </a:r>
            <a:r>
              <a:rPr lang="en-US" sz="2400" dirty="0" smtClean="0"/>
              <a:t>style. Discuss these with them</a:t>
            </a:r>
            <a:endParaRPr lang="en-US" sz="2400" dirty="0"/>
          </a:p>
          <a:p>
            <a:r>
              <a:rPr lang="en-US" sz="2400" dirty="0" smtClean="0"/>
              <a:t>Print </a:t>
            </a:r>
            <a:r>
              <a:rPr lang="en-US" sz="2400" dirty="0"/>
              <a:t>your reference on a separate sheet </a:t>
            </a:r>
          </a:p>
          <a:p>
            <a:r>
              <a:rPr lang="en-US" sz="2400" dirty="0"/>
              <a:t>List references first and last name, their title (if appropriate), and contact information</a:t>
            </a:r>
          </a:p>
        </p:txBody>
      </p:sp>
      <p:pic>
        <p:nvPicPr>
          <p:cNvPr id="6" name="Picture 2" descr="yc logo with tagline you can green yello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5638800"/>
            <a:ext cx="1640542" cy="1045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723550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3810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    References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838200"/>
            <a:ext cx="8229600" cy="1066800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-US" altLang="en-US" sz="1400" b="1" dirty="0" smtClean="0"/>
              <a:t>Your name</a:t>
            </a:r>
          </a:p>
          <a:p>
            <a:pPr algn="ctr">
              <a:spcBef>
                <a:spcPts val="0"/>
              </a:spcBef>
              <a:buNone/>
            </a:pPr>
            <a:r>
              <a:rPr lang="en-US" altLang="en-US" sz="1400" b="1" dirty="0" smtClean="0"/>
              <a:t>123 </a:t>
            </a:r>
            <a:r>
              <a:rPr lang="en-US" altLang="en-US" sz="1400" b="1" dirty="0" err="1"/>
              <a:t>Treefront</a:t>
            </a:r>
            <a:r>
              <a:rPr lang="en-US" altLang="en-US" sz="1400" b="1" dirty="0"/>
              <a:t> Street</a:t>
            </a:r>
          </a:p>
          <a:p>
            <a:pPr algn="ctr">
              <a:spcBef>
                <a:spcPts val="0"/>
              </a:spcBef>
              <a:buNone/>
            </a:pPr>
            <a:r>
              <a:rPr lang="en-US" altLang="en-US" sz="1400" b="1" dirty="0"/>
              <a:t>Des Moines, Iowa 12345</a:t>
            </a:r>
          </a:p>
          <a:p>
            <a:pPr algn="ctr">
              <a:spcBef>
                <a:spcPts val="0"/>
              </a:spcBef>
              <a:buNone/>
            </a:pPr>
            <a:r>
              <a:rPr lang="en-US" altLang="en-US" sz="1400" b="1" dirty="0"/>
              <a:t>(123) 456-7899</a:t>
            </a:r>
          </a:p>
          <a:p>
            <a:pPr algn="ctr">
              <a:lnSpc>
                <a:spcPct val="80000"/>
              </a:lnSpc>
              <a:buNone/>
            </a:pPr>
            <a:endParaRPr lang="en-US" altLang="en-US" sz="1400" b="1" dirty="0"/>
          </a:p>
          <a:p>
            <a:pPr algn="ctr">
              <a:lnSpc>
                <a:spcPct val="80000"/>
              </a:lnSpc>
              <a:buNone/>
            </a:pPr>
            <a:endParaRPr lang="en-US" altLang="en-US" sz="1400" b="1" i="1" dirty="0"/>
          </a:p>
          <a:p>
            <a:pPr algn="ctr">
              <a:lnSpc>
                <a:spcPct val="80000"/>
              </a:lnSpc>
              <a:buNone/>
            </a:pPr>
            <a:endParaRPr lang="en-US" altLang="en-US" sz="1400" b="1" i="1" dirty="0"/>
          </a:p>
        </p:txBody>
      </p:sp>
      <p:sp>
        <p:nvSpPr>
          <p:cNvPr id="5" name="TextBox 4"/>
          <p:cNvSpPr txBox="1"/>
          <p:nvPr/>
        </p:nvSpPr>
        <p:spPr>
          <a:xfrm flipH="1">
            <a:off x="381000" y="2057401"/>
            <a:ext cx="7848600" cy="4343399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en-US" sz="1400" b="1" dirty="0"/>
              <a:t>PROFESSIONAL </a:t>
            </a:r>
            <a:r>
              <a:rPr lang="en-US" altLang="en-US" sz="1400" b="1" dirty="0" smtClean="0"/>
              <a:t>REFERENCES                                   </a:t>
            </a:r>
          </a:p>
          <a:p>
            <a:pPr algn="ctr">
              <a:lnSpc>
                <a:spcPct val="80000"/>
              </a:lnSpc>
              <a:buNone/>
            </a:pPr>
            <a:endParaRPr lang="en-US" altLang="en-US" sz="1400" b="1" dirty="0" smtClean="0"/>
          </a:p>
          <a:p>
            <a:pPr>
              <a:lnSpc>
                <a:spcPct val="80000"/>
              </a:lnSpc>
              <a:buNone/>
            </a:pPr>
            <a:r>
              <a:rPr lang="en-US" altLang="en-US" sz="1400" dirty="0" smtClean="0"/>
              <a:t>Julia </a:t>
            </a:r>
            <a:r>
              <a:rPr lang="en-US" altLang="en-US" sz="1400" dirty="0"/>
              <a:t>Silvers, Administrative Manager</a:t>
            </a:r>
          </a:p>
          <a:p>
            <a:pPr>
              <a:lnSpc>
                <a:spcPct val="80000"/>
              </a:lnSpc>
              <a:buNone/>
            </a:pPr>
            <a:r>
              <a:rPr lang="en-US" altLang="en-US" sz="1400" dirty="0"/>
              <a:t>Kent Products Inc.</a:t>
            </a:r>
          </a:p>
          <a:p>
            <a:pPr>
              <a:lnSpc>
                <a:spcPct val="80000"/>
              </a:lnSpc>
              <a:buNone/>
            </a:pPr>
            <a:r>
              <a:rPr lang="en-US" altLang="en-US" sz="1400" dirty="0"/>
              <a:t>123 West 32nd Street</a:t>
            </a:r>
          </a:p>
          <a:p>
            <a:pPr>
              <a:lnSpc>
                <a:spcPct val="80000"/>
              </a:lnSpc>
              <a:buNone/>
            </a:pPr>
            <a:r>
              <a:rPr lang="en-US" altLang="en-US" sz="1400" dirty="0"/>
              <a:t>San Antonio, TX 12345</a:t>
            </a:r>
          </a:p>
          <a:p>
            <a:pPr>
              <a:lnSpc>
                <a:spcPct val="80000"/>
              </a:lnSpc>
              <a:buNone/>
            </a:pPr>
            <a:r>
              <a:rPr lang="en-US" altLang="en-US" sz="1400" dirty="0"/>
              <a:t>(111) 111-2222</a:t>
            </a:r>
          </a:p>
          <a:p>
            <a:pPr>
              <a:lnSpc>
                <a:spcPct val="80000"/>
              </a:lnSpc>
              <a:buNone/>
            </a:pPr>
            <a:r>
              <a:rPr lang="en-US" altLang="en-US" sz="1400" dirty="0">
                <a:hlinkClick r:id="rId2"/>
              </a:rPr>
              <a:t>juliasilvers@xyz.corp</a:t>
            </a:r>
            <a:endParaRPr lang="en-US" altLang="en-US" sz="1400" dirty="0"/>
          </a:p>
          <a:p>
            <a:pPr>
              <a:lnSpc>
                <a:spcPct val="80000"/>
              </a:lnSpc>
              <a:buNone/>
            </a:pPr>
            <a:endParaRPr lang="en-US" altLang="en-US" sz="1400" dirty="0"/>
          </a:p>
          <a:p>
            <a:pPr>
              <a:lnSpc>
                <a:spcPct val="80000"/>
              </a:lnSpc>
              <a:buNone/>
            </a:pPr>
            <a:r>
              <a:rPr lang="en-US" altLang="en-US" sz="1400" dirty="0"/>
              <a:t>Robert Williams, Department Manager</a:t>
            </a:r>
          </a:p>
          <a:p>
            <a:pPr>
              <a:lnSpc>
                <a:spcPct val="80000"/>
              </a:lnSpc>
              <a:buNone/>
            </a:pPr>
            <a:r>
              <a:rPr lang="en-US" altLang="en-US" sz="1400" dirty="0"/>
              <a:t>Spruce Electronics</a:t>
            </a:r>
          </a:p>
          <a:p>
            <a:pPr>
              <a:lnSpc>
                <a:spcPct val="80000"/>
              </a:lnSpc>
              <a:buNone/>
            </a:pPr>
            <a:r>
              <a:rPr lang="en-US" altLang="en-US" sz="1400" dirty="0"/>
              <a:t>1234 Jefferson Avenue</a:t>
            </a:r>
          </a:p>
          <a:p>
            <a:pPr>
              <a:lnSpc>
                <a:spcPct val="80000"/>
              </a:lnSpc>
              <a:buNone/>
            </a:pPr>
            <a:r>
              <a:rPr lang="en-US" altLang="en-US" sz="1400" dirty="0"/>
              <a:t>St. Paul, Minnesota 12345</a:t>
            </a:r>
          </a:p>
          <a:p>
            <a:pPr>
              <a:lnSpc>
                <a:spcPct val="80000"/>
              </a:lnSpc>
              <a:buNone/>
            </a:pPr>
            <a:r>
              <a:rPr lang="en-US" altLang="en-US" sz="1400" dirty="0"/>
              <a:t>(123) 456-7899</a:t>
            </a:r>
          </a:p>
          <a:p>
            <a:pPr>
              <a:lnSpc>
                <a:spcPct val="80000"/>
              </a:lnSpc>
              <a:buNone/>
            </a:pPr>
            <a:endParaRPr lang="en-US" altLang="en-US" sz="1400" dirty="0"/>
          </a:p>
          <a:p>
            <a:pPr>
              <a:lnSpc>
                <a:spcPct val="80000"/>
              </a:lnSpc>
              <a:buNone/>
            </a:pPr>
            <a:r>
              <a:rPr lang="en-US" altLang="en-US" sz="1400" dirty="0"/>
              <a:t>Joseph Mitchell, Director of </a:t>
            </a:r>
            <a:r>
              <a:rPr lang="en-US" altLang="en-US" sz="1400" dirty="0" smtClean="0"/>
              <a:t>Marketing Jones Imports</a:t>
            </a:r>
            <a:endParaRPr lang="en-US" altLang="en-US" sz="1400" dirty="0"/>
          </a:p>
          <a:p>
            <a:pPr>
              <a:lnSpc>
                <a:spcPct val="80000"/>
              </a:lnSpc>
              <a:buNone/>
            </a:pPr>
            <a:r>
              <a:rPr lang="en-US" altLang="en-US" sz="1400" dirty="0"/>
              <a:t>12 Wheeling Circle</a:t>
            </a:r>
          </a:p>
          <a:p>
            <a:pPr>
              <a:lnSpc>
                <a:spcPct val="80000"/>
              </a:lnSpc>
              <a:buNone/>
            </a:pPr>
            <a:r>
              <a:rPr lang="en-US" altLang="en-US" sz="1400" dirty="0"/>
              <a:t>Idaho Falls, Idaho 12345</a:t>
            </a:r>
          </a:p>
          <a:p>
            <a:pPr>
              <a:lnSpc>
                <a:spcPct val="80000"/>
              </a:lnSpc>
              <a:buNone/>
            </a:pPr>
            <a:r>
              <a:rPr lang="en-US" altLang="en-US" sz="1400" dirty="0"/>
              <a:t>(111) 111-2222</a:t>
            </a:r>
          </a:p>
          <a:p>
            <a:pPr>
              <a:lnSpc>
                <a:spcPct val="80000"/>
              </a:lnSpc>
              <a:buNone/>
            </a:pPr>
            <a:endParaRPr lang="en-US" altLang="en-US" sz="1400" dirty="0" smtClean="0"/>
          </a:p>
          <a:p>
            <a:pPr>
              <a:lnSpc>
                <a:spcPct val="80000"/>
              </a:lnSpc>
              <a:buNone/>
            </a:pPr>
            <a:endParaRPr lang="en-US" altLang="en-US" sz="1400" dirty="0" smtClean="0"/>
          </a:p>
          <a:p>
            <a:pPr>
              <a:lnSpc>
                <a:spcPct val="80000"/>
              </a:lnSpc>
              <a:buNone/>
            </a:pPr>
            <a:endParaRPr lang="en-US" altLang="en-US" sz="1400" dirty="0" smtClean="0"/>
          </a:p>
          <a:p>
            <a:pPr>
              <a:lnSpc>
                <a:spcPct val="80000"/>
              </a:lnSpc>
              <a:buNone/>
            </a:pPr>
            <a:endParaRPr lang="en-US" altLang="en-US" sz="1400" dirty="0"/>
          </a:p>
          <a:p>
            <a:pPr>
              <a:lnSpc>
                <a:spcPct val="80000"/>
              </a:lnSpc>
            </a:pPr>
            <a:r>
              <a:rPr lang="en-US" altLang="en-US" sz="1400" b="1" dirty="0"/>
              <a:t>PERSONAL REFERENCES</a:t>
            </a:r>
          </a:p>
          <a:p>
            <a:pPr>
              <a:lnSpc>
                <a:spcPct val="80000"/>
              </a:lnSpc>
              <a:buNone/>
            </a:pPr>
            <a:endParaRPr lang="en-US" altLang="en-US" sz="1400" dirty="0" smtClean="0"/>
          </a:p>
          <a:p>
            <a:pPr>
              <a:lnSpc>
                <a:spcPct val="80000"/>
              </a:lnSpc>
              <a:buNone/>
            </a:pPr>
            <a:endParaRPr lang="en-US" altLang="en-US" sz="1400" dirty="0" smtClean="0"/>
          </a:p>
          <a:p>
            <a:pPr>
              <a:lnSpc>
                <a:spcPct val="80000"/>
              </a:lnSpc>
              <a:buNone/>
            </a:pPr>
            <a:endParaRPr lang="en-US" altLang="en-US" sz="1400" dirty="0"/>
          </a:p>
          <a:p>
            <a:pPr>
              <a:lnSpc>
                <a:spcPct val="80000"/>
              </a:lnSpc>
              <a:buNone/>
            </a:pPr>
            <a:r>
              <a:rPr lang="en-US" altLang="en-US" sz="1400" dirty="0" smtClean="0"/>
              <a:t>Joy </a:t>
            </a:r>
            <a:r>
              <a:rPr lang="en-US" altLang="en-US" sz="1400" dirty="0"/>
              <a:t>Smith</a:t>
            </a:r>
          </a:p>
          <a:p>
            <a:pPr>
              <a:lnSpc>
                <a:spcPct val="80000"/>
              </a:lnSpc>
              <a:buNone/>
            </a:pPr>
            <a:r>
              <a:rPr lang="en-US" altLang="en-US" sz="1400" dirty="0"/>
              <a:t>1234 East Park</a:t>
            </a:r>
          </a:p>
          <a:p>
            <a:pPr>
              <a:lnSpc>
                <a:spcPct val="80000"/>
              </a:lnSpc>
              <a:buNone/>
            </a:pPr>
            <a:r>
              <a:rPr lang="en-US" altLang="en-US" sz="1400" dirty="0"/>
              <a:t>San Francisco, California 12345</a:t>
            </a:r>
          </a:p>
          <a:p>
            <a:pPr>
              <a:lnSpc>
                <a:spcPct val="80000"/>
              </a:lnSpc>
              <a:buNone/>
            </a:pPr>
            <a:r>
              <a:rPr lang="en-US" altLang="en-US" sz="1400" dirty="0"/>
              <a:t>(123) </a:t>
            </a:r>
            <a:r>
              <a:rPr lang="en-US" altLang="en-US" sz="1400" dirty="0" smtClean="0"/>
              <a:t>456-7899</a:t>
            </a:r>
          </a:p>
          <a:p>
            <a:pPr>
              <a:lnSpc>
                <a:spcPct val="80000"/>
              </a:lnSpc>
              <a:buNone/>
            </a:pPr>
            <a:r>
              <a:rPr lang="en-US" altLang="en-US" sz="1400" dirty="0" smtClean="0"/>
              <a:t>Known 6 years</a:t>
            </a:r>
            <a:endParaRPr lang="en-US" altLang="en-US" sz="1400" dirty="0"/>
          </a:p>
          <a:p>
            <a:pPr>
              <a:lnSpc>
                <a:spcPct val="80000"/>
              </a:lnSpc>
              <a:buNone/>
            </a:pPr>
            <a:endParaRPr lang="en-US" altLang="en-US" sz="1400" dirty="0"/>
          </a:p>
          <a:p>
            <a:pPr>
              <a:lnSpc>
                <a:spcPct val="80000"/>
              </a:lnSpc>
              <a:buNone/>
            </a:pPr>
            <a:r>
              <a:rPr lang="en-US" altLang="en-US" sz="1400" dirty="0"/>
              <a:t>Jason McMurphey</a:t>
            </a:r>
          </a:p>
          <a:p>
            <a:pPr>
              <a:lnSpc>
                <a:spcPct val="80000"/>
              </a:lnSpc>
              <a:buNone/>
            </a:pPr>
            <a:r>
              <a:rPr lang="en-US" altLang="en-US" sz="1400" dirty="0"/>
              <a:t>11 Market Street</a:t>
            </a:r>
          </a:p>
          <a:p>
            <a:pPr>
              <a:lnSpc>
                <a:spcPct val="80000"/>
              </a:lnSpc>
              <a:buNone/>
            </a:pPr>
            <a:r>
              <a:rPr lang="en-US" altLang="en-US" sz="1400" dirty="0"/>
              <a:t>Nashville, Tennessee 12345</a:t>
            </a:r>
          </a:p>
          <a:p>
            <a:pPr>
              <a:lnSpc>
                <a:spcPct val="80000"/>
              </a:lnSpc>
              <a:buNone/>
            </a:pPr>
            <a:r>
              <a:rPr lang="en-US" altLang="en-US" sz="1400" dirty="0"/>
              <a:t>(123) 456-7899</a:t>
            </a:r>
          </a:p>
          <a:p>
            <a:pPr>
              <a:lnSpc>
                <a:spcPct val="80000"/>
              </a:lnSpc>
              <a:buNone/>
            </a:pPr>
            <a:r>
              <a:rPr lang="en-US" altLang="en-US" sz="1400" dirty="0" smtClean="0"/>
              <a:t>mcmurphey101@xyz.xyz</a:t>
            </a:r>
          </a:p>
          <a:p>
            <a:pPr>
              <a:lnSpc>
                <a:spcPct val="80000"/>
              </a:lnSpc>
              <a:buNone/>
            </a:pPr>
            <a:r>
              <a:rPr lang="en-US" altLang="en-US" sz="1400" dirty="0" smtClean="0"/>
              <a:t>Known 3 years</a:t>
            </a:r>
            <a:endParaRPr lang="en-US" altLang="en-US" sz="1400" dirty="0"/>
          </a:p>
          <a:p>
            <a:endParaRPr lang="en-US" dirty="0"/>
          </a:p>
        </p:txBody>
      </p:sp>
      <p:pic>
        <p:nvPicPr>
          <p:cNvPr id="6" name="Picture 2" descr="yc logo with tagline you can green yellow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5638800"/>
            <a:ext cx="1640542" cy="1045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974600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 anchor="t">
            <a:normAutofit/>
          </a:bodyPr>
          <a:lstStyle/>
          <a:p>
            <a:r>
              <a:rPr lang="en-US" sz="3200" dirty="0" smtClean="0"/>
              <a:t>Part 4</a:t>
            </a:r>
            <a:endParaRPr lang="en-US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762000"/>
            <a:ext cx="8153400" cy="803275"/>
          </a:xfrm>
        </p:spPr>
        <p:txBody>
          <a:bodyPr>
            <a:normAutofit/>
          </a:bodyPr>
          <a:lstStyle/>
          <a:p>
            <a:r>
              <a:rPr lang="en-US" sz="4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Cover Letters</a:t>
            </a:r>
            <a:endParaRPr lang="en-US" sz="44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8600" y="1214148"/>
            <a:ext cx="6781800" cy="5029200"/>
          </a:xfrm>
        </p:spPr>
        <p:txBody>
          <a:bodyPr anchor="t">
            <a:normAutofit/>
          </a:bodyPr>
          <a:lstStyle/>
          <a:p>
            <a:endParaRPr lang="en-US" altLang="en-US" sz="2000" dirty="0" smtClean="0"/>
          </a:p>
          <a:p>
            <a:r>
              <a:rPr lang="en-US" altLang="en-US" sz="2000" dirty="0" smtClean="0"/>
              <a:t>Cover </a:t>
            </a:r>
            <a:r>
              <a:rPr lang="en-US" altLang="en-US" sz="2000" dirty="0"/>
              <a:t>letters provide </a:t>
            </a:r>
            <a:r>
              <a:rPr lang="en-US" altLang="en-US" sz="2000" dirty="0" smtClean="0"/>
              <a:t>your introduction </a:t>
            </a:r>
            <a:r>
              <a:rPr lang="en-US" altLang="en-US" sz="2000" dirty="0"/>
              <a:t>and </a:t>
            </a:r>
            <a:r>
              <a:rPr lang="en-US" altLang="en-US" sz="2000" dirty="0" smtClean="0"/>
              <a:t>explanation </a:t>
            </a:r>
            <a:r>
              <a:rPr lang="en-US" altLang="en-US" sz="2000" dirty="0"/>
              <a:t>to why </a:t>
            </a:r>
            <a:r>
              <a:rPr lang="en-US" altLang="en-US" sz="2000" dirty="0" smtClean="0"/>
              <a:t>you </a:t>
            </a:r>
            <a:r>
              <a:rPr lang="en-US" altLang="en-US" sz="2000" dirty="0"/>
              <a:t>are </a:t>
            </a:r>
            <a:r>
              <a:rPr lang="en-US" altLang="en-US" sz="2000" dirty="0" smtClean="0"/>
              <a:t>submitting </a:t>
            </a:r>
            <a:r>
              <a:rPr lang="en-US" altLang="en-US" sz="2000" dirty="0"/>
              <a:t>a </a:t>
            </a:r>
            <a:r>
              <a:rPr lang="en-US" altLang="en-US" sz="2000" dirty="0" smtClean="0"/>
              <a:t>resume</a:t>
            </a:r>
            <a:endParaRPr lang="en-US" altLang="en-US" sz="2000" dirty="0"/>
          </a:p>
          <a:p>
            <a:r>
              <a:rPr lang="en-US" sz="2000" dirty="0" smtClean="0"/>
              <a:t>When developing </a:t>
            </a:r>
            <a:r>
              <a:rPr lang="en-US" sz="2000" dirty="0"/>
              <a:t>a cover letter, use professional business letter format</a:t>
            </a:r>
          </a:p>
          <a:p>
            <a:r>
              <a:rPr lang="en-US" sz="2000" dirty="0" smtClean="0"/>
              <a:t>Have </a:t>
            </a:r>
            <a:r>
              <a:rPr lang="en-US" sz="2000" dirty="0"/>
              <a:t>someone look over the cover letter before you send </a:t>
            </a:r>
            <a:r>
              <a:rPr lang="en-US" sz="2000" dirty="0" smtClean="0"/>
              <a:t>it</a:t>
            </a:r>
          </a:p>
          <a:p>
            <a:r>
              <a:rPr lang="en-US" altLang="en-US" sz="2000" dirty="0" smtClean="0"/>
              <a:t>Always be prepared to have a cover letter ready for submission</a:t>
            </a:r>
          </a:p>
          <a:p>
            <a:pPr lvl="1"/>
            <a:r>
              <a:rPr lang="en-US" altLang="en-US" dirty="0" smtClean="0"/>
              <a:t>Some positions may require a cover letter with submission of a resume</a:t>
            </a:r>
          </a:p>
          <a:p>
            <a:pPr lvl="1"/>
            <a:r>
              <a:rPr lang="en-US" altLang="en-US" dirty="0" smtClean="0"/>
              <a:t>If not required, having a cover letter shows additional interest and sincerity of resume submission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7" name="Picture 2" descr="yc logo with tagline you can green yello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5638800"/>
            <a:ext cx="1640542" cy="1045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5176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Workshop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Resume Formats &amp; when to use each</a:t>
            </a:r>
          </a:p>
          <a:p>
            <a:pPr lvl="1"/>
            <a:r>
              <a:rPr lang="en-US" dirty="0" smtClean="0"/>
              <a:t>Chronological</a:t>
            </a:r>
          </a:p>
          <a:p>
            <a:pPr lvl="1"/>
            <a:r>
              <a:rPr lang="en-US" dirty="0" smtClean="0"/>
              <a:t>Targeted Resume</a:t>
            </a:r>
          </a:p>
          <a:p>
            <a:pPr lvl="1"/>
            <a:r>
              <a:rPr lang="en-US" dirty="0" smtClean="0"/>
              <a:t>Functional</a:t>
            </a:r>
          </a:p>
          <a:p>
            <a:pPr lvl="1"/>
            <a:r>
              <a:rPr lang="en-US" dirty="0" smtClean="0"/>
              <a:t>Additional Resume Formats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Resume Guidelines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References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Cover Letters</a:t>
            </a:r>
          </a:p>
        </p:txBody>
      </p:sp>
      <p:pic>
        <p:nvPicPr>
          <p:cNvPr id="6" name="Picture 2" descr="yc logo with tagline you can green yello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5638800"/>
            <a:ext cx="1640542" cy="1045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351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Cover Letter Layout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295400"/>
            <a:ext cx="6934200" cy="5257800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Like a resume, there is a basic format for creating a cover letter</a:t>
            </a:r>
          </a:p>
          <a:p>
            <a:pPr marL="971550" lvl="1" indent="-457200"/>
            <a:r>
              <a:rPr lang="en-US" sz="2000" dirty="0" smtClean="0"/>
              <a:t>There are 3 Basic Parts:</a:t>
            </a:r>
            <a:endParaRPr lang="en-US" sz="500" dirty="0" smtClean="0"/>
          </a:p>
          <a:p>
            <a:pPr marL="1371600" lvl="2" indent="-457200"/>
            <a:r>
              <a:rPr lang="en-US" sz="2000" b="1" dirty="0" smtClean="0"/>
              <a:t>Introduction</a:t>
            </a:r>
          </a:p>
          <a:p>
            <a:pPr marL="1828800" lvl="3" indent="-457200"/>
            <a:r>
              <a:rPr lang="en-US" sz="1600" dirty="0" smtClean="0"/>
              <a:t>This is where you introduce yourself, discuss the position for which you are applying</a:t>
            </a:r>
            <a:endParaRPr lang="en-US" sz="500" dirty="0" smtClean="0"/>
          </a:p>
          <a:p>
            <a:pPr marL="1371600" lvl="2" indent="-457200"/>
            <a:r>
              <a:rPr lang="en-US" sz="2000" b="1" dirty="0" smtClean="0"/>
              <a:t>Body</a:t>
            </a:r>
          </a:p>
          <a:p>
            <a:pPr marL="1828800" lvl="3" indent="-457200"/>
            <a:r>
              <a:rPr lang="en-US" sz="1600" dirty="0" smtClean="0"/>
              <a:t>Build a connection between your background and the company’s needs</a:t>
            </a:r>
          </a:p>
          <a:p>
            <a:pPr marL="1828800" lvl="3" indent="-457200"/>
            <a:r>
              <a:rPr lang="en-US" sz="1600" dirty="0" smtClean="0"/>
              <a:t>Talk about any related education and work experience</a:t>
            </a:r>
          </a:p>
          <a:p>
            <a:pPr marL="1828800" lvl="3" indent="-457200"/>
            <a:r>
              <a:rPr lang="en-US" sz="1600" dirty="0" smtClean="0"/>
              <a:t>Discuss skills and accomplishments the are connected to the position</a:t>
            </a:r>
          </a:p>
          <a:p>
            <a:pPr marL="1828800" lvl="3" indent="-457200"/>
            <a:r>
              <a:rPr lang="en-US" sz="1600" dirty="0" smtClean="0"/>
              <a:t>Do not repeat what is exactly written on your resume</a:t>
            </a:r>
            <a:endParaRPr lang="en-US" sz="500" dirty="0" smtClean="0"/>
          </a:p>
          <a:p>
            <a:pPr marL="1371600" lvl="2" indent="-457200"/>
            <a:r>
              <a:rPr lang="en-US" sz="2000" b="1" dirty="0" smtClean="0"/>
              <a:t>Concluding Information</a:t>
            </a:r>
          </a:p>
          <a:p>
            <a:pPr marL="1828800" lvl="3" indent="-457200"/>
            <a:r>
              <a:rPr lang="en-US" sz="1600" dirty="0" smtClean="0"/>
              <a:t>Indicate your interest in working for the company</a:t>
            </a:r>
          </a:p>
          <a:p>
            <a:pPr marL="1828800" lvl="3" indent="-457200"/>
            <a:r>
              <a:rPr lang="en-US" sz="1600" dirty="0" smtClean="0"/>
              <a:t>Very Important: Request for an interview</a:t>
            </a:r>
          </a:p>
          <a:p>
            <a:pPr marL="1828800" lvl="3" indent="-457200"/>
            <a:endParaRPr lang="en-US" sz="1600" dirty="0"/>
          </a:p>
        </p:txBody>
      </p:sp>
      <p:pic>
        <p:nvPicPr>
          <p:cNvPr id="6" name="Picture 2" descr="yc logo with tagline you can green yello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5638800"/>
            <a:ext cx="1640542" cy="1045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3679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4294967295"/>
          </p:nvPr>
        </p:nvSpPr>
        <p:spPr>
          <a:xfrm>
            <a:off x="0" y="0"/>
            <a:ext cx="7315200" cy="685800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buNone/>
            </a:pPr>
            <a:endParaRPr lang="en-US" altLang="en-US" sz="1300" dirty="0" smtClean="0"/>
          </a:p>
          <a:p>
            <a:pPr>
              <a:spcBef>
                <a:spcPts val="0"/>
              </a:spcBef>
              <a:buNone/>
            </a:pPr>
            <a:r>
              <a:rPr lang="en-US" altLang="en-US" sz="1200" dirty="0" smtClean="0"/>
              <a:t>Your </a:t>
            </a:r>
            <a:r>
              <a:rPr lang="en-US" altLang="en-US" sz="1200" dirty="0"/>
              <a:t>Name</a:t>
            </a:r>
          </a:p>
          <a:p>
            <a:pPr>
              <a:spcBef>
                <a:spcPts val="0"/>
              </a:spcBef>
              <a:buNone/>
            </a:pPr>
            <a:r>
              <a:rPr lang="en-US" altLang="en-US" sz="1200" dirty="0"/>
              <a:t>Your Street Address</a:t>
            </a:r>
          </a:p>
          <a:p>
            <a:pPr>
              <a:spcBef>
                <a:spcPts val="0"/>
              </a:spcBef>
              <a:buNone/>
            </a:pPr>
            <a:r>
              <a:rPr lang="en-US" altLang="en-US" sz="1200" dirty="0"/>
              <a:t>City, State, Zip Code</a:t>
            </a:r>
          </a:p>
          <a:p>
            <a:pPr>
              <a:lnSpc>
                <a:spcPct val="80000"/>
              </a:lnSpc>
              <a:buNone/>
            </a:pPr>
            <a:endParaRPr lang="en-US" altLang="en-US" sz="1200" dirty="0"/>
          </a:p>
          <a:p>
            <a:pPr>
              <a:lnSpc>
                <a:spcPct val="80000"/>
              </a:lnSpc>
              <a:buNone/>
            </a:pPr>
            <a:r>
              <a:rPr lang="en-US" altLang="en-US" sz="1200" dirty="0"/>
              <a:t>Date of Letter</a:t>
            </a:r>
          </a:p>
          <a:p>
            <a:pPr>
              <a:lnSpc>
                <a:spcPct val="80000"/>
              </a:lnSpc>
              <a:buNone/>
            </a:pPr>
            <a:endParaRPr lang="en-US" altLang="en-US" sz="1200" dirty="0"/>
          </a:p>
          <a:p>
            <a:pPr>
              <a:spcBef>
                <a:spcPts val="0"/>
              </a:spcBef>
              <a:buNone/>
            </a:pPr>
            <a:r>
              <a:rPr lang="en-US" altLang="en-US" sz="1200" dirty="0"/>
              <a:t>Employer’s Name</a:t>
            </a:r>
          </a:p>
          <a:p>
            <a:pPr>
              <a:spcBef>
                <a:spcPts val="0"/>
              </a:spcBef>
              <a:buNone/>
            </a:pPr>
            <a:r>
              <a:rPr lang="en-US" altLang="en-US" sz="1200" dirty="0"/>
              <a:t>Employer’s Title</a:t>
            </a:r>
          </a:p>
          <a:p>
            <a:pPr>
              <a:spcBef>
                <a:spcPts val="0"/>
              </a:spcBef>
              <a:buNone/>
            </a:pPr>
            <a:r>
              <a:rPr lang="en-US" altLang="en-US" sz="1200" dirty="0"/>
              <a:t>Company Address</a:t>
            </a:r>
          </a:p>
          <a:p>
            <a:pPr>
              <a:spcBef>
                <a:spcPts val="0"/>
              </a:spcBef>
              <a:buNone/>
            </a:pPr>
            <a:r>
              <a:rPr lang="en-US" altLang="en-US" sz="1200" dirty="0"/>
              <a:t>City, State, Zip Code</a:t>
            </a:r>
          </a:p>
          <a:p>
            <a:pPr>
              <a:spcBef>
                <a:spcPts val="0"/>
              </a:spcBef>
              <a:buNone/>
            </a:pPr>
            <a:endParaRPr lang="en-US" altLang="en-US" sz="1200" dirty="0"/>
          </a:p>
          <a:p>
            <a:pPr>
              <a:spcBef>
                <a:spcPts val="0"/>
              </a:spcBef>
              <a:buNone/>
            </a:pPr>
            <a:r>
              <a:rPr lang="en-US" altLang="en-US" sz="1200" dirty="0"/>
              <a:t>Dear [Employer’s Name</a:t>
            </a:r>
            <a:r>
              <a:rPr lang="en-US" altLang="en-US" sz="1200" dirty="0" smtClean="0"/>
              <a:t>]:</a:t>
            </a:r>
            <a:endParaRPr lang="en-US" altLang="en-US" sz="1200" dirty="0"/>
          </a:p>
          <a:p>
            <a:pPr marL="0" indent="0" algn="just">
              <a:lnSpc>
                <a:spcPct val="80000"/>
              </a:lnSpc>
              <a:buNone/>
            </a:pPr>
            <a:r>
              <a:rPr lang="en-US" altLang="en-US" sz="1200" dirty="0"/>
              <a:t>INTRODUCTION PARAGRAPH: Tell the reader your name, why you are writing </a:t>
            </a:r>
            <a:r>
              <a:rPr lang="en-US" altLang="en-US" sz="1200" dirty="0" smtClean="0"/>
              <a:t>and the </a:t>
            </a:r>
            <a:r>
              <a:rPr lang="en-US" altLang="en-US" sz="1200" dirty="0"/>
              <a:t>position title or department for which you are applying. Mention how you heard </a:t>
            </a:r>
            <a:r>
              <a:rPr lang="en-US" altLang="en-US" sz="1200" dirty="0" smtClean="0"/>
              <a:t>about the </a:t>
            </a:r>
            <a:r>
              <a:rPr lang="en-US" altLang="en-US" sz="1200" dirty="0"/>
              <a:t>position. If possible name someone you and the reader know in common or </a:t>
            </a:r>
            <a:r>
              <a:rPr lang="en-US" altLang="en-US" sz="1200" dirty="0" smtClean="0"/>
              <a:t>someone within </a:t>
            </a:r>
            <a:r>
              <a:rPr lang="en-US" altLang="en-US" sz="1200" dirty="0"/>
              <a:t>the company who knows you. Show you’ve done some research on the </a:t>
            </a:r>
            <a:r>
              <a:rPr lang="en-US" altLang="en-US" sz="1200" dirty="0" smtClean="0"/>
              <a:t>company by </a:t>
            </a:r>
            <a:r>
              <a:rPr lang="en-US" altLang="en-US" sz="1200" dirty="0"/>
              <a:t>briefly talking about </a:t>
            </a:r>
            <a:r>
              <a:rPr lang="en-US" altLang="en-US" sz="1200" dirty="0" smtClean="0"/>
              <a:t>company goals, any new </a:t>
            </a:r>
            <a:r>
              <a:rPr lang="en-US" altLang="en-US" sz="1200" dirty="0"/>
              <a:t>projects the company has taken on, their </a:t>
            </a:r>
            <a:r>
              <a:rPr lang="en-US" altLang="en-US" sz="1200" dirty="0" smtClean="0"/>
              <a:t>particular management </a:t>
            </a:r>
            <a:r>
              <a:rPr lang="en-US" altLang="en-US" sz="1200" dirty="0"/>
              <a:t>philosophy or by citing something you’ve read about them.</a:t>
            </a:r>
          </a:p>
          <a:p>
            <a:pPr marL="0" indent="0" algn="just">
              <a:lnSpc>
                <a:spcPct val="80000"/>
              </a:lnSpc>
              <a:buNone/>
            </a:pPr>
            <a:r>
              <a:rPr lang="en-US" altLang="en-US" sz="1200" dirty="0" smtClean="0"/>
              <a:t>BODY</a:t>
            </a:r>
            <a:r>
              <a:rPr lang="en-US" altLang="en-US" sz="1200" dirty="0"/>
              <a:t>: In this section, build a connection between your background and the </a:t>
            </a:r>
            <a:r>
              <a:rPr lang="en-US" altLang="en-US" sz="1200" dirty="0" smtClean="0"/>
              <a:t>company’s needs</a:t>
            </a:r>
            <a:r>
              <a:rPr lang="en-US" altLang="en-US" sz="1200" dirty="0"/>
              <a:t>. If you have any directly related experience or education, summarize it here so </a:t>
            </a:r>
            <a:r>
              <a:rPr lang="en-US" altLang="en-US" sz="1200" dirty="0" smtClean="0"/>
              <a:t>the reader </a:t>
            </a:r>
            <a:r>
              <a:rPr lang="en-US" altLang="en-US" sz="1200" dirty="0"/>
              <a:t>can be looking for it in your resume. If you have skills or accomplishments </a:t>
            </a:r>
            <a:r>
              <a:rPr lang="en-US" altLang="en-US" sz="1200" dirty="0" smtClean="0"/>
              <a:t>that relate </a:t>
            </a:r>
            <a:r>
              <a:rPr lang="en-US" altLang="en-US" sz="1200" dirty="0"/>
              <a:t>to the job, mention it here. You are effectively summarizing your skills as </a:t>
            </a:r>
            <a:r>
              <a:rPr lang="en-US" altLang="en-US" sz="1200" dirty="0" smtClean="0"/>
              <a:t>they relate </a:t>
            </a:r>
            <a:r>
              <a:rPr lang="en-US" altLang="en-US" sz="1200" dirty="0"/>
              <a:t>to the company research you have done. Be sure to do this in a confident manner</a:t>
            </a:r>
            <a:r>
              <a:rPr lang="en-US" altLang="en-US" sz="1200" dirty="0" smtClean="0"/>
              <a:t>.</a:t>
            </a:r>
          </a:p>
          <a:p>
            <a:pPr marL="0" indent="0" algn="just">
              <a:lnSpc>
                <a:spcPct val="80000"/>
              </a:lnSpc>
              <a:buNone/>
            </a:pPr>
            <a:r>
              <a:rPr lang="en-US" altLang="en-US" sz="1200" dirty="0" smtClean="0"/>
              <a:t>CONCLUDING </a:t>
            </a:r>
            <a:r>
              <a:rPr lang="en-US" altLang="en-US" sz="1200" dirty="0"/>
              <a:t>INFORMATION: Indicate your interest in working for the company </a:t>
            </a:r>
            <a:r>
              <a:rPr lang="en-US" altLang="en-US" sz="1200" dirty="0" smtClean="0"/>
              <a:t>and hearing </a:t>
            </a:r>
            <a:r>
              <a:rPr lang="en-US" altLang="en-US" sz="1200" dirty="0"/>
              <a:t>from the reader. Thank the reader for his/her time and consideration</a:t>
            </a:r>
            <a:r>
              <a:rPr lang="en-US" altLang="en-US" sz="1200" dirty="0" smtClean="0"/>
              <a:t>.</a:t>
            </a:r>
            <a:endParaRPr lang="en-US" altLang="en-US" sz="1200" dirty="0"/>
          </a:p>
          <a:p>
            <a:pPr>
              <a:lnSpc>
                <a:spcPct val="80000"/>
              </a:lnSpc>
              <a:buNone/>
            </a:pPr>
            <a:r>
              <a:rPr lang="en-US" altLang="en-US" sz="1200" dirty="0"/>
              <a:t>Sincerely,</a:t>
            </a:r>
          </a:p>
          <a:p>
            <a:pPr>
              <a:lnSpc>
                <a:spcPct val="80000"/>
              </a:lnSpc>
              <a:buNone/>
            </a:pPr>
            <a:endParaRPr lang="en-US" altLang="en-US" sz="1200" dirty="0"/>
          </a:p>
          <a:p>
            <a:pPr>
              <a:lnSpc>
                <a:spcPct val="80000"/>
              </a:lnSpc>
              <a:buNone/>
            </a:pPr>
            <a:r>
              <a:rPr lang="en-US" altLang="en-US" sz="1200" dirty="0"/>
              <a:t>Your Typed Name</a:t>
            </a:r>
          </a:p>
          <a:p>
            <a:pPr>
              <a:lnSpc>
                <a:spcPct val="80000"/>
              </a:lnSpc>
              <a:buNone/>
            </a:pPr>
            <a:endParaRPr lang="en-US" altLang="en-US" sz="1200" dirty="0"/>
          </a:p>
          <a:p>
            <a:pPr>
              <a:lnSpc>
                <a:spcPct val="80000"/>
              </a:lnSpc>
              <a:buNone/>
            </a:pPr>
            <a:r>
              <a:rPr lang="en-US" altLang="en-US" sz="1200" dirty="0"/>
              <a:t>Enclosure</a:t>
            </a:r>
          </a:p>
          <a:p>
            <a:endParaRPr lang="en-US" sz="1300" dirty="0"/>
          </a:p>
        </p:txBody>
      </p:sp>
      <p:pic>
        <p:nvPicPr>
          <p:cNvPr id="6" name="Picture 2" descr="yc logo with tagline you can green yello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5638800"/>
            <a:ext cx="1640542" cy="1045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6986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Workshop 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6500112" cy="5029200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Creating a resume takes time and some effort</a:t>
            </a:r>
          </a:p>
          <a:p>
            <a:r>
              <a:rPr lang="en-US" dirty="0"/>
              <a:t>The amount of time and effort you put into a resume can directly relate to the response that you will receive</a:t>
            </a:r>
          </a:p>
          <a:p>
            <a:r>
              <a:rPr lang="en-US" dirty="0" smtClean="0"/>
              <a:t>Utilize the right format</a:t>
            </a:r>
          </a:p>
          <a:p>
            <a:r>
              <a:rPr lang="en-US" dirty="0" smtClean="0"/>
              <a:t>Be adaptable, update your resume every time there is </a:t>
            </a:r>
            <a:r>
              <a:rPr lang="en-US" dirty="0"/>
              <a:t>a </a:t>
            </a:r>
            <a:r>
              <a:rPr lang="en-US" dirty="0" smtClean="0"/>
              <a:t>change</a:t>
            </a:r>
          </a:p>
          <a:p>
            <a:r>
              <a:rPr lang="en-US" dirty="0" smtClean="0"/>
              <a:t>Have </a:t>
            </a:r>
            <a:r>
              <a:rPr lang="en-US" dirty="0"/>
              <a:t>someone look over the resume </a:t>
            </a:r>
            <a:endParaRPr lang="en-US" dirty="0" smtClean="0"/>
          </a:p>
          <a:p>
            <a:r>
              <a:rPr lang="en-US" dirty="0" smtClean="0"/>
              <a:t>We are here to help!</a:t>
            </a:r>
          </a:p>
        </p:txBody>
      </p:sp>
      <p:pic>
        <p:nvPicPr>
          <p:cNvPr id="6" name="Picture 2" descr="yc logo with tagline you can green yello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5638800"/>
            <a:ext cx="1640542" cy="1045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7405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yc logo with tagline you can green yellow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193" y="1143000"/>
            <a:ext cx="6449786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0" y="4572000"/>
            <a:ext cx="145007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80645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57200" y="457200"/>
            <a:ext cx="8229600" cy="1295400"/>
          </a:xfrm>
        </p:spPr>
        <p:txBody>
          <a:bodyPr anchor="ctr">
            <a:noAutofit/>
          </a:bodyPr>
          <a:lstStyle/>
          <a:p>
            <a:r>
              <a:rPr lang="en-US" sz="3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The Importance of Resumes</a:t>
            </a:r>
            <a:endParaRPr lang="en-US" sz="36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57200" y="1600200"/>
            <a:ext cx="7086600" cy="4525963"/>
          </a:xfrm>
        </p:spPr>
        <p:txBody>
          <a:bodyPr>
            <a:normAutofit/>
          </a:bodyPr>
          <a:lstStyle/>
          <a:p>
            <a:r>
              <a:rPr lang="en-US" altLang="en-US" sz="2400" dirty="0" smtClean="0"/>
              <a:t>A resume is a summary of background, skills, and qualifications</a:t>
            </a:r>
          </a:p>
          <a:p>
            <a:r>
              <a:rPr lang="en-US" altLang="en-US" sz="2400" dirty="0" smtClean="0"/>
              <a:t>Your </a:t>
            </a:r>
            <a:r>
              <a:rPr lang="en-US" altLang="en-US" sz="2400" dirty="0"/>
              <a:t>resume is a </a:t>
            </a:r>
            <a:r>
              <a:rPr lang="en-US" altLang="en-US" sz="2400" b="1" dirty="0"/>
              <a:t>sales tool </a:t>
            </a:r>
            <a:r>
              <a:rPr lang="en-US" altLang="en-US" sz="2400" dirty="0"/>
              <a:t>that is used to sell yourself to an employer</a:t>
            </a:r>
            <a:r>
              <a:rPr lang="en-US" altLang="en-US" sz="2400" dirty="0" smtClean="0"/>
              <a:t>.</a:t>
            </a:r>
          </a:p>
          <a:p>
            <a:r>
              <a:rPr lang="en-US" altLang="en-US" sz="2400" dirty="0" smtClean="0"/>
              <a:t>Your resume is </a:t>
            </a:r>
            <a:r>
              <a:rPr lang="en-US" altLang="en-US" sz="2400" b="1" dirty="0" smtClean="0"/>
              <a:t>often the first document </a:t>
            </a:r>
            <a:r>
              <a:rPr lang="en-US" altLang="en-US" sz="2400" dirty="0" smtClean="0"/>
              <a:t>that an employer would typically look at</a:t>
            </a:r>
          </a:p>
          <a:p>
            <a:r>
              <a:rPr lang="en-US" altLang="en-US" sz="2400" dirty="0" smtClean="0"/>
              <a:t>A well-written and formatted resume tells the employer a lot about your professionalism, and improves the chances for receiving and interview</a:t>
            </a:r>
            <a:endParaRPr lang="en-US" altLang="en-US" sz="2400" dirty="0"/>
          </a:p>
        </p:txBody>
      </p:sp>
      <p:pic>
        <p:nvPicPr>
          <p:cNvPr id="8" name="Picture 2" descr="yc logo with tagline you can green yello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5638800"/>
            <a:ext cx="1640542" cy="1045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932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 anchor="ctr">
            <a:normAutofit/>
          </a:bodyPr>
          <a:lstStyle/>
          <a:p>
            <a:r>
              <a:rPr lang="en-US" sz="3200" dirty="0" smtClean="0"/>
              <a:t>Part 1</a:t>
            </a:r>
            <a:endParaRPr lang="en-US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14400"/>
            <a:ext cx="8153400" cy="639762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Resume Formats</a:t>
            </a:r>
            <a:endParaRPr lang="en-US" sz="40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752600"/>
            <a:ext cx="8153400" cy="4373563"/>
          </a:xfrm>
        </p:spPr>
        <p:txBody>
          <a:bodyPr/>
          <a:lstStyle/>
          <a:p>
            <a:r>
              <a:rPr lang="en-US" dirty="0" smtClean="0"/>
              <a:t>There are various resume types and formats</a:t>
            </a:r>
          </a:p>
          <a:p>
            <a:r>
              <a:rPr lang="en-US" dirty="0" smtClean="0"/>
              <a:t>We are going to be focusing on </a:t>
            </a:r>
            <a:r>
              <a:rPr lang="en-US" dirty="0" smtClean="0"/>
              <a:t>3 </a:t>
            </a:r>
            <a:r>
              <a:rPr lang="en-US" dirty="0" smtClean="0"/>
              <a:t>main types</a:t>
            </a:r>
          </a:p>
          <a:p>
            <a:pPr lvl="2"/>
            <a:r>
              <a:rPr lang="en-US" dirty="0" smtClean="0"/>
              <a:t>Chronological Resume</a:t>
            </a:r>
          </a:p>
          <a:p>
            <a:pPr lvl="2"/>
            <a:r>
              <a:rPr lang="en-US" dirty="0" smtClean="0"/>
              <a:t>Functional </a:t>
            </a:r>
            <a:r>
              <a:rPr lang="en-US" dirty="0" smtClean="0"/>
              <a:t>Resume</a:t>
            </a:r>
            <a:endParaRPr lang="en-US" dirty="0"/>
          </a:p>
          <a:p>
            <a:pPr lvl="2"/>
            <a:r>
              <a:rPr lang="en-US" dirty="0" smtClean="0"/>
              <a:t>Targeted Resumes</a:t>
            </a:r>
          </a:p>
          <a:p>
            <a:r>
              <a:rPr lang="en-US" dirty="0" smtClean="0"/>
              <a:t>Additional Resume Formats</a:t>
            </a:r>
          </a:p>
          <a:p>
            <a:pPr lvl="2"/>
            <a:r>
              <a:rPr lang="en-US" dirty="0" smtClean="0"/>
              <a:t>Resume with Profile</a:t>
            </a:r>
          </a:p>
          <a:p>
            <a:pPr lvl="2"/>
            <a:r>
              <a:rPr lang="en-US" dirty="0" smtClean="0"/>
              <a:t>Mini Resume</a:t>
            </a:r>
          </a:p>
          <a:p>
            <a:pPr lvl="2"/>
            <a:r>
              <a:rPr lang="en-US" dirty="0" smtClean="0"/>
              <a:t>Non-Traditional Resumes</a:t>
            </a:r>
          </a:p>
          <a:p>
            <a:pPr lvl="4"/>
            <a:endParaRPr lang="en-US" dirty="0" smtClean="0"/>
          </a:p>
          <a:p>
            <a:endParaRPr lang="en-US" dirty="0"/>
          </a:p>
        </p:txBody>
      </p:sp>
      <p:pic>
        <p:nvPicPr>
          <p:cNvPr id="7" name="Picture 2" descr="yc logo with tagline you can green yello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5638800"/>
            <a:ext cx="1640542" cy="1045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8331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Chronological Resume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6553200" cy="4830763"/>
          </a:xfrm>
        </p:spPr>
        <p:txBody>
          <a:bodyPr/>
          <a:lstStyle/>
          <a:p>
            <a:endParaRPr lang="en-US" altLang="en-US" dirty="0" smtClean="0"/>
          </a:p>
          <a:p>
            <a:r>
              <a:rPr lang="en-US" altLang="en-US" dirty="0" smtClean="0"/>
              <a:t>This </a:t>
            </a:r>
            <a:r>
              <a:rPr lang="en-US" altLang="en-US" dirty="0"/>
              <a:t>is the format people typically think of when they think of </a:t>
            </a:r>
            <a:r>
              <a:rPr lang="en-US" altLang="en-US" dirty="0" smtClean="0"/>
              <a:t>resumes</a:t>
            </a:r>
          </a:p>
          <a:p>
            <a:r>
              <a:rPr lang="en-US" altLang="en-US" dirty="0" smtClean="0"/>
              <a:t> </a:t>
            </a:r>
            <a:r>
              <a:rPr lang="en-US" altLang="en-US" dirty="0"/>
              <a:t>In a Chronological </a:t>
            </a:r>
            <a:r>
              <a:rPr lang="en-US" altLang="en-US" dirty="0" smtClean="0"/>
              <a:t>resume, your </a:t>
            </a:r>
            <a:r>
              <a:rPr lang="en-US" altLang="en-US" dirty="0"/>
              <a:t>experience is presented in reverse date </a:t>
            </a:r>
            <a:r>
              <a:rPr lang="en-US" altLang="en-US" dirty="0" smtClean="0"/>
              <a:t>order</a:t>
            </a:r>
          </a:p>
          <a:p>
            <a:r>
              <a:rPr lang="en-US" altLang="en-US" dirty="0" smtClean="0"/>
              <a:t>This </a:t>
            </a:r>
            <a:r>
              <a:rPr lang="en-US" altLang="en-US" dirty="0"/>
              <a:t>format highlights your employment </a:t>
            </a:r>
            <a:r>
              <a:rPr lang="en-US" altLang="en-US" dirty="0" smtClean="0"/>
              <a:t>history</a:t>
            </a:r>
          </a:p>
          <a:p>
            <a:r>
              <a:rPr lang="en-US" altLang="en-US" dirty="0" smtClean="0"/>
              <a:t>Is </a:t>
            </a:r>
            <a:r>
              <a:rPr lang="en-US" altLang="en-US" dirty="0"/>
              <a:t>recommended for use when you have a specific job in mind and when your experience record indicates a consistent related </a:t>
            </a:r>
            <a:r>
              <a:rPr lang="en-US" altLang="en-US" dirty="0" smtClean="0"/>
              <a:t>history</a:t>
            </a:r>
            <a:endParaRPr lang="en-US" altLang="en-US" dirty="0"/>
          </a:p>
          <a:p>
            <a:endParaRPr lang="en-US" dirty="0"/>
          </a:p>
        </p:txBody>
      </p:sp>
      <p:pic>
        <p:nvPicPr>
          <p:cNvPr id="6" name="Picture 2" descr="yc logo with tagline you can green yello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5638800"/>
            <a:ext cx="1640542" cy="1045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9375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Chronological Resume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762000"/>
          </a:xfrm>
        </p:spPr>
        <p:txBody>
          <a:bodyPr anchor="ctr">
            <a:noAutofit/>
          </a:bodyPr>
          <a:lstStyle/>
          <a:p>
            <a:r>
              <a:rPr lang="en-US" sz="3600" dirty="0" smtClean="0"/>
              <a:t>Benefits</a:t>
            </a:r>
            <a:endParaRPr lang="en-US" sz="36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57200" y="1828800"/>
            <a:ext cx="7162800" cy="4343400"/>
          </a:xfrm>
        </p:spPr>
        <p:txBody>
          <a:bodyPr anchor="ctr">
            <a:normAutofit/>
          </a:bodyPr>
          <a:lstStyle/>
          <a:p>
            <a:r>
              <a:rPr lang="en-US" sz="2800" dirty="0" smtClean="0"/>
              <a:t>Most commonly used traditionally formatted resume</a:t>
            </a:r>
          </a:p>
          <a:p>
            <a:r>
              <a:rPr lang="en-US" sz="2800" dirty="0" smtClean="0"/>
              <a:t>Highlights job duties and steady work history</a:t>
            </a:r>
          </a:p>
          <a:p>
            <a:r>
              <a:rPr lang="en-US" sz="2800" dirty="0" smtClean="0"/>
              <a:t>Easiest type of resume to prepare</a:t>
            </a:r>
          </a:p>
          <a:p>
            <a:r>
              <a:rPr lang="en-US" sz="2800" dirty="0" smtClean="0"/>
              <a:t>Excellent if you have experience related to the position that you are applying for, because it centers on your employment experience </a:t>
            </a:r>
            <a:endParaRPr lang="en-US" sz="2800" dirty="0"/>
          </a:p>
        </p:txBody>
      </p:sp>
      <p:pic>
        <p:nvPicPr>
          <p:cNvPr id="7" name="Picture 2" descr="yc logo with tagline you can green yello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5638800"/>
            <a:ext cx="1640542" cy="1045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5100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Chronological Resume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80164" y="1346200"/>
            <a:ext cx="8229600" cy="533400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endParaRPr lang="en-US" sz="3600" dirty="0" smtClean="0"/>
          </a:p>
          <a:p>
            <a:r>
              <a:rPr lang="en-US" sz="3600" dirty="0" smtClean="0"/>
              <a:t>Challenges</a:t>
            </a:r>
            <a:endParaRPr lang="en-US" sz="36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57200" y="2362200"/>
            <a:ext cx="7086600" cy="3951288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It shows </a:t>
            </a:r>
            <a:r>
              <a:rPr lang="en-US" sz="2800" b="1" dirty="0" smtClean="0"/>
              <a:t>immediately</a:t>
            </a:r>
            <a:r>
              <a:rPr lang="en-US" sz="2800" dirty="0" smtClean="0"/>
              <a:t> that you do not have relevant or related work experience</a:t>
            </a:r>
          </a:p>
          <a:p>
            <a:r>
              <a:rPr lang="en-US" sz="2800" dirty="0" smtClean="0"/>
              <a:t>Gaps in work history are strongly shown</a:t>
            </a:r>
          </a:p>
          <a:p>
            <a:r>
              <a:rPr lang="en-US" sz="2800" dirty="0" smtClean="0"/>
              <a:t>Can poorly highlights your skills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700" dirty="0" smtClean="0"/>
              <a:t>Let’s take a look at an example of a Chronological Resume</a:t>
            </a:r>
            <a:endParaRPr lang="en-US" sz="2700" dirty="0"/>
          </a:p>
        </p:txBody>
      </p:sp>
      <p:pic>
        <p:nvPicPr>
          <p:cNvPr id="7" name="Picture 2" descr="yc logo with tagline you can green yello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5638800"/>
            <a:ext cx="1640542" cy="1045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0330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76200" y="0"/>
            <a:ext cx="7391400" cy="68580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  <a:buFontTx/>
              <a:buNone/>
            </a:pPr>
            <a:r>
              <a:rPr lang="en-US" altLang="en-US" sz="1200" b="1" dirty="0" smtClean="0"/>
              <a:t>Joseph R. Lasky</a:t>
            </a:r>
          </a:p>
          <a:p>
            <a:pPr algn="ctr">
              <a:spcBef>
                <a:spcPts val="0"/>
              </a:spcBef>
              <a:buFontTx/>
              <a:buNone/>
            </a:pPr>
            <a:r>
              <a:rPr lang="en-US" altLang="en-US" sz="1200" b="1" dirty="0" smtClean="0"/>
              <a:t>822 San Antonio Drive Carmel, CA 98211</a:t>
            </a:r>
          </a:p>
          <a:p>
            <a:pPr algn="ctr">
              <a:spcBef>
                <a:spcPts val="0"/>
              </a:spcBef>
              <a:buFontTx/>
              <a:buNone/>
            </a:pPr>
            <a:r>
              <a:rPr lang="en-US" altLang="en-US" sz="1200" dirty="0" smtClean="0"/>
              <a:t>Phone: (111) 111-1111 E-Mail: joe@abc.com</a:t>
            </a:r>
          </a:p>
          <a:p>
            <a:pPr>
              <a:buFontTx/>
              <a:buNone/>
            </a:pPr>
            <a:r>
              <a:rPr lang="en-US" altLang="en-US" sz="1200" b="1" dirty="0" smtClean="0"/>
              <a:t>OBJECTIVE:</a:t>
            </a:r>
            <a:r>
              <a:rPr lang="en-US" altLang="en-US" sz="1200" dirty="0" smtClean="0"/>
              <a:t> Electrician with full range of responsibilities from maintenance to installation.</a:t>
            </a:r>
            <a:endParaRPr lang="en-US" altLang="en-US" sz="1200" b="1" dirty="0" smtClean="0"/>
          </a:p>
          <a:p>
            <a:pPr>
              <a:buFontTx/>
              <a:buNone/>
            </a:pPr>
            <a:r>
              <a:rPr lang="en-US" altLang="en-US" sz="1200" b="1" dirty="0" smtClean="0"/>
              <a:t>SUMMARY:</a:t>
            </a:r>
            <a:r>
              <a:rPr lang="en-US" altLang="en-US" sz="1200" dirty="0" smtClean="0"/>
              <a:t> </a:t>
            </a:r>
          </a:p>
          <a:p>
            <a:r>
              <a:rPr lang="en-US" altLang="en-US" sz="1200" dirty="0" smtClean="0"/>
              <a:t>More than 12 years experience in all phases of the electrical field. Expertise in troubleshooting electrical circuits and providing necessary maintenance.</a:t>
            </a:r>
          </a:p>
          <a:p>
            <a:r>
              <a:rPr lang="en-US" altLang="en-US" sz="1200" dirty="0" smtClean="0"/>
              <a:t>Effective supervisor of trades people.</a:t>
            </a:r>
            <a:endParaRPr lang="en-US" altLang="en-US" sz="1200" b="1" dirty="0"/>
          </a:p>
          <a:p>
            <a:pPr>
              <a:buFontTx/>
              <a:buNone/>
            </a:pPr>
            <a:r>
              <a:rPr lang="en-US" altLang="en-US" sz="1200" b="1" dirty="0" smtClean="0"/>
              <a:t>EXPERIENCE </a:t>
            </a:r>
          </a:p>
          <a:p>
            <a:pPr>
              <a:buFontTx/>
              <a:buNone/>
            </a:pPr>
            <a:r>
              <a:rPr lang="en-US" altLang="en-US" sz="1200" b="1" dirty="0" smtClean="0"/>
              <a:t>MASTER ELECTRICIAN                                                                                              2003- Present</a:t>
            </a:r>
          </a:p>
          <a:p>
            <a:pPr>
              <a:buFontTx/>
              <a:buNone/>
            </a:pPr>
            <a:r>
              <a:rPr lang="en-US" altLang="en-US" sz="1200" dirty="0" smtClean="0"/>
              <a:t>XYZ Management Company, Lima, Massachusetts</a:t>
            </a:r>
          </a:p>
          <a:p>
            <a:r>
              <a:rPr lang="en-US" altLang="en-US" sz="1200" dirty="0" smtClean="0"/>
              <a:t>Total electrical renovation of apartments for new tenants replaced fixtures, switches, receptacles and wiring.</a:t>
            </a:r>
          </a:p>
          <a:p>
            <a:r>
              <a:rPr lang="en-US" altLang="en-US" sz="1200" dirty="0" smtClean="0"/>
              <a:t>New wiring of single family homes, townhouses, commercial work on high rise office buildings in the Central Virginia area.</a:t>
            </a:r>
          </a:p>
          <a:p>
            <a:pPr marL="0" indent="0">
              <a:buNone/>
            </a:pPr>
            <a:r>
              <a:rPr lang="en-US" altLang="en-US" sz="1200" b="1" dirty="0" smtClean="0"/>
              <a:t>ELECTRICIAN                                                                                                                1992-2003</a:t>
            </a:r>
          </a:p>
          <a:p>
            <a:pPr>
              <a:buFontTx/>
              <a:buNone/>
            </a:pPr>
            <a:r>
              <a:rPr lang="en-US" altLang="en-US" sz="1200" dirty="0" smtClean="0"/>
              <a:t>United States Army, Fort Bragg, North Carolina</a:t>
            </a:r>
          </a:p>
          <a:p>
            <a:r>
              <a:rPr lang="en-US" altLang="en-US" sz="1200" dirty="0" smtClean="0"/>
              <a:t>Repaired, installed, adjusted, modified, and tested electrical systems and devices for 300,000 square feet of office and classroom space; including: Electrical panels, Fluorescent ,Magnetic Starters, Conduit, Computer, Switches, Receptacles, Motors, Breakers, Incandescent Lights, Ballasts, Wire, Telephone Lines. Purchased material for over 1,000 electrical items. </a:t>
            </a:r>
          </a:p>
          <a:p>
            <a:r>
              <a:rPr lang="en-US" altLang="en-US" sz="1200" dirty="0" smtClean="0"/>
              <a:t>Trained two apprentices on electrical maintenance procedures. Supervised from 1-4 trades people Read blueprints and schematics for wiring of new equipment, new additions, and new buildings. Worked with voltages up to 480-volt 3-phase systems.</a:t>
            </a:r>
          </a:p>
          <a:p>
            <a:pPr>
              <a:buFontTx/>
              <a:buNone/>
            </a:pPr>
            <a:r>
              <a:rPr lang="en-US" altLang="en-US" sz="1200" b="1" dirty="0" smtClean="0"/>
              <a:t>EDUCATION</a:t>
            </a:r>
          </a:p>
          <a:p>
            <a:r>
              <a:rPr lang="en-US" altLang="en-US" sz="1200" dirty="0" smtClean="0"/>
              <a:t>Best Community College, Lima, Massachusetts</a:t>
            </a:r>
          </a:p>
          <a:p>
            <a:pPr>
              <a:buFontTx/>
              <a:buNone/>
            </a:pPr>
            <a:r>
              <a:rPr lang="en-US" altLang="en-US" sz="1200" dirty="0" smtClean="0"/>
              <a:t>       Courses focused on technical mathematics Dean’s List with G.P.A. 3.68</a:t>
            </a:r>
          </a:p>
          <a:p>
            <a:r>
              <a:rPr lang="en-US" altLang="en-US" sz="1200" dirty="0" smtClean="0"/>
              <a:t>Training Community College, Old Harbor, Massachusetts Electrical Construction, 1,920 hours of study, certificate awarded 1987</a:t>
            </a:r>
          </a:p>
          <a:p>
            <a:pPr>
              <a:buFontTx/>
              <a:buNone/>
            </a:pPr>
            <a:r>
              <a:rPr lang="en-US" altLang="en-US" sz="1200" b="1" dirty="0" smtClean="0"/>
              <a:t>SPECIAL LICENSE</a:t>
            </a:r>
          </a:p>
          <a:p>
            <a:r>
              <a:rPr lang="en-US" altLang="en-US" sz="1200" dirty="0" smtClean="0"/>
              <a:t>Massachusetts Journeyman’s License # 5678-JK</a:t>
            </a:r>
          </a:p>
        </p:txBody>
      </p:sp>
      <p:pic>
        <p:nvPicPr>
          <p:cNvPr id="5" name="Picture 2" descr="yc logo with tagline you can green yello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5638800"/>
            <a:ext cx="1640542" cy="1045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7159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1092</TotalTime>
  <Words>2060</Words>
  <Application>Microsoft Office PowerPoint</Application>
  <PresentationFormat>On-screen Show (4:3)</PresentationFormat>
  <Paragraphs>390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0" baseType="lpstr">
      <vt:lpstr>Arial</vt:lpstr>
      <vt:lpstr>Calibri</vt:lpstr>
      <vt:lpstr>Times New Roman</vt:lpstr>
      <vt:lpstr>Trebuchet MS</vt:lpstr>
      <vt:lpstr>Wingdings</vt:lpstr>
      <vt:lpstr>Wingdings 3</vt:lpstr>
      <vt:lpstr>Facet</vt:lpstr>
      <vt:lpstr>Writing Effective Resumes</vt:lpstr>
      <vt:lpstr>Workshop Series</vt:lpstr>
      <vt:lpstr>Workshop Outline</vt:lpstr>
      <vt:lpstr>PowerPoint Presentation</vt:lpstr>
      <vt:lpstr>Part 1</vt:lpstr>
      <vt:lpstr>Chronological Resume</vt:lpstr>
      <vt:lpstr>Chronological Resume</vt:lpstr>
      <vt:lpstr>Chronological Resume</vt:lpstr>
      <vt:lpstr>PowerPoint Presentation</vt:lpstr>
      <vt:lpstr>Targeted Resume </vt:lpstr>
      <vt:lpstr>Targeted Resume</vt:lpstr>
      <vt:lpstr>Targeted Resume</vt:lpstr>
      <vt:lpstr>PowerPoint Presentation</vt:lpstr>
      <vt:lpstr>Functional Resume</vt:lpstr>
      <vt:lpstr>Functional Resume</vt:lpstr>
      <vt:lpstr>Functional Resume</vt:lpstr>
      <vt:lpstr>PowerPoint Presentation</vt:lpstr>
      <vt:lpstr>Additional Resume Formats</vt:lpstr>
      <vt:lpstr>Part 2</vt:lpstr>
      <vt:lpstr>Resume Guidelines</vt:lpstr>
      <vt:lpstr>Resume Guidelines</vt:lpstr>
      <vt:lpstr>Resume Guidelines</vt:lpstr>
      <vt:lpstr>Resume Guidelines</vt:lpstr>
      <vt:lpstr>Resume Guidelines</vt:lpstr>
      <vt:lpstr>Resume Guidelines</vt:lpstr>
      <vt:lpstr>Part 3</vt:lpstr>
      <vt:lpstr>Reference Guidelines</vt:lpstr>
      <vt:lpstr>    References</vt:lpstr>
      <vt:lpstr>Part 4</vt:lpstr>
      <vt:lpstr>Cover Letter Layout</vt:lpstr>
      <vt:lpstr>PowerPoint Presentation</vt:lpstr>
      <vt:lpstr>Workshop Conclusion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Effective Resumes</dc:title>
  <dc:creator>Rangel, Christine A</dc:creator>
  <cp:lastModifiedBy>Brannock, Linda</cp:lastModifiedBy>
  <cp:revision>102</cp:revision>
  <cp:lastPrinted>2018-04-10T15:58:36Z</cp:lastPrinted>
  <dcterms:created xsi:type="dcterms:W3CDTF">2015-06-01T15:36:19Z</dcterms:created>
  <dcterms:modified xsi:type="dcterms:W3CDTF">2019-03-28T18:16:00Z</dcterms:modified>
</cp:coreProperties>
</file>