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1319A2-36BB-2A01-5A68-488C2D59EA1D}" v="60" dt="2025-09-25T17:59:26.233"/>
    <p1510:client id="{9CB05220-1E5A-E289-DF18-CEBFE4E2E21D}" v="43" dt="2025-09-25T21:39:59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70120-CDFC-48DE-A6EA-6DEEDD0E436A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3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F5BA7-0A17-4D30-9B66-E29324151C73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BB1B-D40A-4DB9-B3DE-BAAE675B83CD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FAAF-C467-4C93-8ECD-39AF5A14D498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36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E480-B2BA-4553-A144-61E7F75833ED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82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E682A-6B53-4B08-AE4D-4C5E659103CC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997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9F0F6-BEBB-4894-ABB2-75C5CBE0DDB9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93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9E5F-17D9-4A30-9DA3-64E46A6DF111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06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AC5F0-3BC3-4718-BCCA-24B5655EC864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9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8BD81-465B-40F2-9A54-9DF3B12AF598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8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3CEF-64EF-4C43-9530-8E9CBFD2CAD1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B70A3DFD-A535-46B2-84C1-61DC8B16A904}" type="datetimeFigureOut">
              <a:rPr lang="en-US" dirty="0"/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196A61CA-0502-4EE4-9724-96EA822543E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868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0">
          <p15:clr>
            <a:srgbClr val="F26B43"/>
          </p15:clr>
        </p15:guide>
        <p15:guide id="2" pos="3840">
          <p15:clr>
            <a:srgbClr val="F26B43"/>
          </p15:clr>
        </p15:guide>
        <p15:guide id="3" pos="7200">
          <p15:clr>
            <a:srgbClr val="F26B43"/>
          </p15:clr>
        </p15:guide>
        <p15:guide id="4" pos="6720">
          <p15:clr>
            <a:srgbClr val="F26B43"/>
          </p15:clr>
        </p15:guide>
        <p15:guide id="16" pos="480">
          <p15:clr>
            <a:srgbClr val="F26B43"/>
          </p15:clr>
        </p15:guide>
        <p15:guide id="23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c.edu/v6/marketing/bemor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ms.office.com/Pages/DesignPageV2.aspx?origin=NeoPortalPage&amp;subpage=design&amp;collectionid=gbo9i36b9pnohnmkypod3d&amp;id=B6XmbwfnEE-7Q7hUTYj8XV5wJeouDc1IsWx-Z5304eNUMkg4WTM4MFFURUVFMlZGQzRRWFZaVklTSC4u" TargetMode="External"/><Relationship Id="rId4" Type="http://schemas.openxmlformats.org/officeDocument/2006/relationships/hyperlink" Target="https://www.yc.edu/v6/marketing/index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c.edu/v6/marketing/bemore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avapaicollege-my.sharepoint.com/:x:/g/personal/azahn_yc_edu/EW1c-PSfZdBBm7Vbws1wI5gBhhWLqhmMiCTv15k2aK8jGw?e=Sk6kXw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manda.zahn@yc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c.edu/v6/campus-activities/clubs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pages/responsepage.aspx?id=B6XmbwfnEE-7Q7hUTYj8XV5wJeouDc1IsWx-Z5304eNUQ1FKMEJJNEQyQkhLRE03TzZaWTI1OVhYMC4u&amp;origin=lprLink&amp;route=shortur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dynamicforms.ngwebsolutions.com/Submit/Page?form=daf912eb-c0d7-44ea-8ee4-204943c770e9&amp;section=939075&amp;page=398078&amp;token=4_nBF4utL3aai8g3vlHpMXhxbaiPx2TSJlyQouwvqA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ost.nxt.blackbaud.com/donor-form/?svcid=renxt&amp;formId=ab5363bd-d34d-486b-9b1f-5630cc9df3c7&amp;envid=p-6_P4aHenbUiSZ1sjT-cu5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lubname@yc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431" y="745440"/>
            <a:ext cx="8132227" cy="1991686"/>
          </a:xfrm>
        </p:spPr>
        <p:txBody>
          <a:bodyPr/>
          <a:lstStyle/>
          <a:p>
            <a:r>
              <a:rPr lang="en-US" sz="7200" dirty="0">
                <a:solidFill>
                  <a:srgbClr val="FFC000"/>
                </a:solidFill>
              </a:rPr>
              <a:t>Yavapai</a:t>
            </a:r>
            <a:r>
              <a:rPr lang="en-US" sz="7200" dirty="0"/>
              <a:t> </a:t>
            </a:r>
            <a:r>
              <a:rPr lang="en-US" sz="7200" dirty="0">
                <a:solidFill>
                  <a:srgbClr val="FFC000"/>
                </a:solidFill>
              </a:rPr>
              <a:t>College</a:t>
            </a:r>
            <a:br>
              <a:rPr lang="en-US" dirty="0">
                <a:solidFill>
                  <a:srgbClr val="FFC000"/>
                </a:solidFill>
              </a:rPr>
            </a:br>
            <a:r>
              <a:rPr lang="en-US" sz="4000" dirty="0">
                <a:solidFill>
                  <a:srgbClr val="FFC000"/>
                </a:solidFill>
              </a:rPr>
              <a:t>ALL CLUBS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308" y="2737132"/>
            <a:ext cx="8122458" cy="328266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Thursday, September 25, 2025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9ACAF-4B49-BEEA-756F-645590E88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019BB-FCB0-FFE0-AEC1-368AF56E7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Flyers need to include</a:t>
            </a:r>
          </a:p>
          <a:p>
            <a:pPr lvl="1">
              <a:buFont typeface="Neue Haas Grotesk Text Pro" panose="020B0604020202020204" pitchFamily="34" charset="0"/>
              <a:buChar char="+"/>
            </a:pPr>
            <a:r>
              <a:rPr lang="en-US" dirty="0"/>
              <a:t> Date Time,</a:t>
            </a:r>
          </a:p>
          <a:p>
            <a:pPr lvl="1">
              <a:buFont typeface="Neue Haas Grotesk Text Pro" panose="020B0604020202020204" pitchFamily="34" charset="0"/>
              <a:buChar char="+"/>
            </a:pPr>
            <a:r>
              <a:rPr lang="en-US" dirty="0"/>
              <a:t>Location</a:t>
            </a:r>
          </a:p>
          <a:p>
            <a:pPr lvl="1">
              <a:buFont typeface="Neue Haas Grotesk Text Pro" panose="020B0604020202020204" pitchFamily="34" charset="0"/>
              <a:buChar char="+"/>
            </a:pPr>
            <a:r>
              <a:rPr lang="en-US" dirty="0"/>
              <a:t>Contact</a:t>
            </a:r>
          </a:p>
          <a:p>
            <a:pPr lvl="1">
              <a:buFont typeface="Neue Haas Grotesk Text Pro" panose="020B0604020202020204" pitchFamily="34" charset="0"/>
              <a:buChar char="+"/>
            </a:pPr>
            <a:r>
              <a:rPr lang="en-US" dirty="0"/>
              <a:t>YC logo: </a:t>
            </a:r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Brand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Page</a:t>
            </a:r>
            <a:endParaRPr lang="en-US" dirty="0"/>
          </a:p>
          <a:p>
            <a:pPr marL="457200" lvl="1">
              <a:buFont typeface="Neue Haas Grotesk Text Pro" panose="020B0604020202020204" pitchFamily="34" charset="0"/>
              <a:buChar char="+"/>
            </a:pPr>
            <a:endParaRPr lang="en-US" dirty="0">
              <a:solidFill>
                <a:srgbClr val="FFC000"/>
              </a:solidFill>
              <a:ea typeface="+mn-lt"/>
              <a:cs typeface="+mn-lt"/>
            </a:endParaRPr>
          </a:p>
          <a:p>
            <a:pPr marL="228600" lvl="1" indent="0">
              <a:buNone/>
            </a:pPr>
            <a:r>
              <a:rPr lang="en-US" dirty="0">
                <a:ea typeface="+mn-lt"/>
                <a:cs typeface="+mn-lt"/>
              </a:rPr>
              <a:t>Duck Soup</a:t>
            </a:r>
          </a:p>
          <a:p>
            <a:pPr marL="228600" lvl="1"/>
            <a:r>
              <a:rPr lang="en-US" dirty="0">
                <a:ea typeface="+mn-lt"/>
                <a:cs typeface="+mn-lt"/>
              </a:rPr>
              <a:t>Digital TV Monitors – 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Request Page</a:t>
            </a:r>
            <a:endParaRPr lang="en-US">
              <a:solidFill>
                <a:srgbClr val="FFC000"/>
              </a:solidFill>
              <a:ea typeface="+mn-lt"/>
              <a:cs typeface="+mn-lt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8600" lvl="1"/>
            <a:r>
              <a:rPr lang="en-US" dirty="0">
                <a:solidFill>
                  <a:srgbClr val="FFC000"/>
                </a:solidFill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Ruff's House Canva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</a:rPr>
              <a:t> - </a:t>
            </a:r>
            <a:r>
              <a:rPr lang="en-US" dirty="0">
                <a:ea typeface="+mn-lt"/>
                <a:cs typeface="+mn-lt"/>
              </a:rPr>
              <a:t>900x300 pixels</a:t>
            </a:r>
          </a:p>
          <a:p>
            <a:pPr marL="228600" lvl="1" indent="0">
              <a:buNone/>
            </a:pPr>
            <a:endParaRPr lang="en-US" dirty="0">
              <a:solidFill>
                <a:srgbClr val="FFC000"/>
              </a:solidFill>
              <a:ea typeface="+mn-lt"/>
              <a:cs typeface="+mn-lt"/>
            </a:endParaRPr>
          </a:p>
          <a:p>
            <a:pPr marL="228600" lvl="1" indent="0">
              <a:buNone/>
            </a:pPr>
            <a:br>
              <a:rPr lang="en-US" dirty="0">
                <a:solidFill>
                  <a:srgbClr val="FFC000"/>
                </a:solidFill>
                <a:ea typeface="+mn-lt"/>
                <a:cs typeface="+mn-lt"/>
              </a:rPr>
            </a:br>
            <a:endParaRPr lang="en-US">
              <a:ea typeface="+mn-lt"/>
              <a:cs typeface="+mn-lt"/>
            </a:endParaRPr>
          </a:p>
          <a:p>
            <a:pPr marL="457200" lvl="2" indent="0">
              <a:buNone/>
            </a:pPr>
            <a:endParaRPr lang="en-US" dirty="0">
              <a:solidFill>
                <a:srgbClr val="FFC000"/>
              </a:solidFill>
              <a:ea typeface="+mn-lt"/>
              <a:cs typeface="+mn-lt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93D02-6B01-9BC8-F30B-8C1BA1089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95301-539D-4E47-AFE4-AA70FB6BA5E0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3ADF1-9C65-17C6-702B-06DE0DC4F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36738-DA8F-4C79-6FC2-1575B326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91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8248D-26D1-B319-704A-5612FC12D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Club Meeting Signups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2D508-F390-81E9-32B3-115626B1F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Please fill out our Clubs Meeting form</a:t>
            </a:r>
            <a:endParaRPr lang="en-US"/>
          </a:p>
          <a:p>
            <a:pPr lvl="1"/>
            <a:r>
              <a:rPr lang="en-US" dirty="0"/>
              <a:t>Displayed on whiteboard in hallway- 3-124</a:t>
            </a:r>
          </a:p>
          <a:p>
            <a:pPr lvl="1"/>
            <a:r>
              <a:rPr lang="en-US" dirty="0"/>
              <a:t>Link to form </a:t>
            </a:r>
            <a:r>
              <a:rPr lang="en-US" dirty="0">
                <a:solidFill>
                  <a:srgbClr val="FFC000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Club Meeting Signup</a:t>
            </a:r>
          </a:p>
          <a:p>
            <a:pPr lvl="1"/>
            <a:r>
              <a:rPr lang="en-US" dirty="0"/>
              <a:t>I will email over a meeting invite once I've scheduled and reserved the Club Room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8F55B-8B71-B60D-2042-D107EFEE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BAC73-E248-4B3A-B459-51E98A703849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06ADA-8FB9-622C-1958-EE35E74D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8E1E61-A590-DE0C-3E8A-383F8D8A7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923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FB0B4-E683-BE4E-CC16-60E83C10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CC0F5-A85E-484D-A5F9-954EA2DC9F42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4789D-9E63-286D-73D4-C5A8E5988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AD7E3-5209-0DC3-EB20-84E9395EC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12</a:t>
            </a:fld>
            <a:endParaRPr lang="en-US" dirty="0"/>
          </a:p>
        </p:txBody>
      </p:sp>
      <p:pic>
        <p:nvPicPr>
          <p:cNvPr id="21" name="Content Placeholder 20" descr="A poster for a halloween movie night&#10;&#10;AI-generated content may be incorrect.">
            <a:extLst>
              <a:ext uri="{FF2B5EF4-FFF2-40B4-BE49-F238E27FC236}">
                <a16:creationId xmlns:a16="http://schemas.microsoft.com/office/drawing/2014/main" id="{91DBE474-F012-FA66-81BF-B5EE72FEC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2095" y="1"/>
            <a:ext cx="5317147" cy="686776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0F731B8-94E3-E744-718E-D08D3A274992}"/>
              </a:ext>
            </a:extLst>
          </p:cNvPr>
          <p:cNvSpPr txBox="1"/>
          <p:nvPr/>
        </p:nvSpPr>
        <p:spPr>
          <a:xfrm>
            <a:off x="715278" y="423475"/>
            <a:ext cx="2197652" cy="60016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/>
              <a:t>H</a:t>
            </a:r>
          </a:p>
          <a:p>
            <a:r>
              <a:rPr lang="en-US" sz="2400" dirty="0"/>
              <a:t>A</a:t>
            </a:r>
          </a:p>
          <a:p>
            <a:r>
              <a:rPr lang="en-US" sz="2400" dirty="0"/>
              <a:t>L</a:t>
            </a:r>
          </a:p>
          <a:p>
            <a:r>
              <a:rPr lang="en-US" sz="2400" dirty="0"/>
              <a:t>L</a:t>
            </a:r>
          </a:p>
          <a:p>
            <a:r>
              <a:rPr lang="en-US" sz="2400" dirty="0"/>
              <a:t>O</a:t>
            </a:r>
          </a:p>
          <a:p>
            <a:r>
              <a:rPr lang="en-US" sz="2400" dirty="0"/>
              <a:t>W</a:t>
            </a:r>
          </a:p>
          <a:p>
            <a:r>
              <a:rPr lang="en-US" sz="2400" dirty="0"/>
              <a:t>E</a:t>
            </a:r>
          </a:p>
          <a:p>
            <a:r>
              <a:rPr lang="en-US" sz="2400" dirty="0"/>
              <a:t>E</a:t>
            </a:r>
          </a:p>
          <a:p>
            <a:r>
              <a:rPr lang="en-US" sz="2400" dirty="0"/>
              <a:t>N</a:t>
            </a:r>
          </a:p>
          <a:p>
            <a:endParaRPr lang="en-US" sz="2400" dirty="0"/>
          </a:p>
          <a:p>
            <a:r>
              <a:rPr lang="en-US" sz="2400" dirty="0"/>
              <a:t>F</a:t>
            </a:r>
          </a:p>
          <a:p>
            <a:r>
              <a:rPr lang="en-US" sz="2400" dirty="0"/>
              <a:t>E</a:t>
            </a:r>
          </a:p>
          <a:p>
            <a:r>
              <a:rPr lang="en-US" sz="2400" dirty="0"/>
              <a:t>S</a:t>
            </a:r>
          </a:p>
          <a:p>
            <a:r>
              <a:rPr lang="en-US" sz="2400" dirty="0"/>
              <a:t>T</a:t>
            </a:r>
          </a:p>
          <a:p>
            <a:endParaRPr lang="en-US" sz="2400" dirty="0"/>
          </a:p>
          <a:p>
            <a:r>
              <a:rPr lang="en-US" sz="2400" dirty="0"/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366858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7B0C4-C36B-3C85-1A20-A527692D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your participation!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C0DEB-D7A9-6FF5-0BA4-8C3A37E5E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Pick a game/event</a:t>
            </a:r>
          </a:p>
          <a:p>
            <a:r>
              <a:rPr lang="en-US" b="1" dirty="0">
                <a:solidFill>
                  <a:srgbClr val="FFC000"/>
                </a:solidFill>
              </a:rPr>
              <a:t>Deadline: 10/13</a:t>
            </a:r>
          </a:p>
          <a:p>
            <a:r>
              <a:rPr lang="en-US" b="1" dirty="0">
                <a:solidFill>
                  <a:srgbClr val="FFC000"/>
                </a:solidFill>
              </a:rPr>
              <a:t>Signup Here: </a:t>
            </a:r>
            <a:r>
              <a:rPr lang="en-US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Halloween Fest Club Signups</a:t>
            </a:r>
          </a:p>
          <a:p>
            <a:r>
              <a:rPr lang="en-US" b="1" dirty="0">
                <a:solidFill>
                  <a:srgbClr val="FFC000"/>
                </a:solidFill>
              </a:rPr>
              <a:t>We will provide supplies up to $50</a:t>
            </a:r>
          </a:p>
          <a:p>
            <a:r>
              <a:rPr lang="en-US" b="1" dirty="0">
                <a:solidFill>
                  <a:srgbClr val="FFC000"/>
                </a:solidFill>
              </a:rPr>
              <a:t>Setup is a 4pm SHARP</a:t>
            </a:r>
          </a:p>
          <a:p>
            <a:r>
              <a:rPr lang="en-US" b="1" dirty="0">
                <a:solidFill>
                  <a:srgbClr val="FFC000"/>
                </a:solidFill>
              </a:rPr>
              <a:t>Event is from 4:30-6:30pm- Expected to stay the entire time and help clean up your booth. Can work in shifts- you decide. </a:t>
            </a:r>
          </a:p>
          <a:p>
            <a:pPr lvl="1" indent="0">
              <a:buFontTx/>
              <a:buNone/>
            </a:pP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FDB6-2CCE-15FC-D2C1-A1C30472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79B46-E02D-4277-A89D-4085DD3A78CB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4FA8F-9B27-3A34-729D-8062BBAE9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8D194-63C1-B22F-36E0-164D7C1B8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EC72C-903A-B551-DED9-634304F9D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Halloween Fest 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53669-CD4E-E669-1798-8B4C74AEC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Amanda Zahn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Makenzee Morris</a:t>
            </a:r>
          </a:p>
          <a:p>
            <a:pPr marL="0" indent="0">
              <a:buNone/>
            </a:pPr>
            <a:r>
              <a:rPr lang="en-US" b="1" dirty="0"/>
              <a:t>  Rough Rider Ambassador</a:t>
            </a:r>
          </a:p>
          <a:p>
            <a:pPr marL="0" indent="0">
              <a:buNone/>
            </a:pPr>
            <a:r>
              <a:rPr lang="en-US" b="1" dirty="0"/>
              <a:t>  Makenzee.Morris@yc.edu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80930-143D-D535-A565-32911BCD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E90F-6D32-4D56-8D3A-61154062F23B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50423-23C1-E240-4CC2-07E14E23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7A58E-C7A8-9584-1ECF-0C731A46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3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0C13-6D20-2B76-DB57-FF0B0FB55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1856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8800" dirty="0"/>
              <a:t>QUESTIONS?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F6DAFD-DC6E-699C-F0D2-3734D7C55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90E6-D32C-496E-92B6-C34252A183E1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EA159-8EC3-6DEB-27C9-00301B665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9A9A9-AEE0-4F61-1F13-A26422634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3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9F7D1-09BB-FC08-4D65-4F7FB3F4B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485D6-C17E-49DC-45F1-0B878CEA0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18561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8800" dirty="0"/>
              <a:t>THANK YOU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8F6C4-02D8-EE93-EE0B-3DFBDC99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990E6-D32C-496E-92B6-C34252A183E1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34138-8618-8572-A3B5-C05342087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90DF9-AE14-B20F-4EEE-E956793E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61CA-0502-4EE4-9724-96EA822543E5}" type="slidenum">
              <a:rPr lang="en-US" dirty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17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78B1-9BFD-EE6E-8316-B16927784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3C61F-A0D5-4947-08C7-546903213A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Amanda Zahn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Student Engagement and Leadership Specialist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amanda.zahn@yc.edu</a:t>
            </a: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</a:rPr>
              <a:t>(928) 717-7198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76020-679D-EE41-2B91-C4D2B57FB7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32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7FED-61BC-840E-9E06-9BD923FE3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New Clubs and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A337A-F764-490A-65B5-37B48CF71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United Ground YC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E514-A301-C9F1-15D8-E319561BA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1C7CE-E15E-4CFE-A032-E55DD5C665FF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497F2-C574-5048-FE2F-65B5D15C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4CD1F-102F-4A4F-6F92-00AE7FDB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70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65C6E-8423-5814-D175-661CB44AA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25" y="620202"/>
            <a:ext cx="9966516" cy="794011"/>
          </a:xfrm>
        </p:spPr>
        <p:txBody>
          <a:bodyPr/>
          <a:lstStyle/>
          <a:p>
            <a:pPr algn="ctr"/>
            <a:r>
              <a:rPr lang="en-US" dirty="0"/>
              <a:t>Club/Organizations Page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73F47-9A91-02A6-D79D-371BA248F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Yc.edu/clubs  </a:t>
            </a:r>
            <a:endParaRPr lang="en-US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7F1B-1BAB-1341-12E2-4A0CE6AB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A0E9-150B-43E9-A80E-2962367490AD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A7F65-96E2-75EF-152E-D3E70C51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7F4A1-F416-11A0-2048-458181C6D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4</a:t>
            </a:fld>
            <a:endParaRPr lang="en-US" dirty="0"/>
          </a:p>
        </p:txBody>
      </p:sp>
      <p:pic>
        <p:nvPicPr>
          <p:cNvPr id="7" name="Picture 6" descr="A group of people lying in a circle&#10;&#10;AI-generated content may be incorrect.">
            <a:extLst>
              <a:ext uri="{FF2B5EF4-FFF2-40B4-BE49-F238E27FC236}">
                <a16:creationId xmlns:a16="http://schemas.microsoft.com/office/drawing/2014/main" id="{D8A3A67D-D7E5-268E-907E-F665B2555B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221" y="3091351"/>
            <a:ext cx="6499714" cy="259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0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6C8C-638F-BC8E-4DAF-8203429A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03" y="580660"/>
            <a:ext cx="3995693" cy="758778"/>
          </a:xfrm>
        </p:spPr>
        <p:txBody>
          <a:bodyPr/>
          <a:lstStyle/>
          <a:p>
            <a:r>
              <a:rPr lang="en-US" dirty="0"/>
              <a:t>Event and Travel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BBC0F3-4D95-5A23-0B43-4E64A01A80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02492" y="1712545"/>
            <a:ext cx="5729485" cy="408256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sz="2000" b="1" u="sng" dirty="0"/>
              <a:t>1 Event per Ye</a:t>
            </a:r>
            <a:r>
              <a:rPr lang="en-US" sz="2000" b="1" dirty="0"/>
              <a:t>ar</a:t>
            </a:r>
            <a:endParaRPr lang="en-US"/>
          </a:p>
          <a:p>
            <a:pPr algn="l"/>
            <a:r>
              <a:rPr lang="en-US" sz="2000" b="1" dirty="0">
                <a:solidFill>
                  <a:srgbClr val="FFC000"/>
                </a:solidFill>
              </a:rPr>
              <a:t>- </a:t>
            </a:r>
            <a:r>
              <a:rPr lang="en-US" sz="2000" b="1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 Form</a:t>
            </a:r>
          </a:p>
          <a:p>
            <a:pPr algn="l"/>
            <a:r>
              <a:rPr lang="en-US" sz="2000" b="1" dirty="0"/>
              <a:t>Travel</a:t>
            </a:r>
          </a:p>
          <a:p>
            <a:pPr algn="l"/>
            <a:r>
              <a:rPr lang="en-US" sz="2000" b="1" dirty="0">
                <a:solidFill>
                  <a:srgbClr val="FFC000"/>
                </a:solidFill>
              </a:rPr>
              <a:t>-</a:t>
            </a:r>
            <a:r>
              <a:rPr lang="en-US" sz="2000" b="1" dirty="0">
                <a:solidFill>
                  <a:srgbClr val="FFC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Travel Form</a:t>
            </a:r>
          </a:p>
          <a:p>
            <a:pPr algn="l"/>
            <a:endParaRPr lang="en-US" sz="2000" b="1" dirty="0"/>
          </a:p>
          <a:p>
            <a:pPr algn="l"/>
            <a:endParaRPr lang="en-US" sz="2000" b="1" dirty="0"/>
          </a:p>
          <a:p>
            <a:pPr algn="l"/>
            <a:endParaRPr lang="en-US" sz="2000" b="1" dirty="0"/>
          </a:p>
          <a:p>
            <a:pPr algn="l"/>
            <a:r>
              <a:rPr lang="en-US" sz="2000" b="1" dirty="0"/>
              <a:t>ADVISORS MUST BE PRESENT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F3E6B-955D-0C86-553D-CB4F9191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04CC-C329-4007-9266-277BFBC736D3}" type="datetime1">
              <a:t>9/25/2025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4F3AF-E47F-26EC-5EB9-68EECFDE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CDC7A-E5DC-E114-A643-7EB8B115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6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18E4B-30D6-38B5-8549-54043428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925" y="620202"/>
            <a:ext cx="9966516" cy="930780"/>
          </a:xfrm>
        </p:spPr>
        <p:txBody>
          <a:bodyPr/>
          <a:lstStyle/>
          <a:p>
            <a:r>
              <a:rPr lang="en-US" b="0" dirty="0">
                <a:solidFill>
                  <a:srgbClr val="FEC52F"/>
                </a:solidFill>
                <a:latin typeface="Trebuchet MS"/>
              </a:rPr>
              <a:t>Budgets/Purchases/Reimbursements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D620F-E91F-D536-7287-EFB740C2D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874" y="1787769"/>
            <a:ext cx="9238434" cy="381000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400" dirty="0">
                <a:latin typeface="Trebuchet MS"/>
              </a:rPr>
              <a:t>Purchase: Turn in your receipt or have me purchase your item</a:t>
            </a:r>
            <a:endParaRPr lang="en-US" dirty="0"/>
          </a:p>
          <a:p>
            <a:r>
              <a:rPr lang="en-US" sz="2400" dirty="0">
                <a:latin typeface="Trebuchet MS"/>
              </a:rPr>
              <a:t>I will need: </a:t>
            </a:r>
            <a:endParaRPr lang="en-US" dirty="0"/>
          </a:p>
          <a:p>
            <a:r>
              <a:rPr lang="en-US" sz="2400" dirty="0">
                <a:solidFill>
                  <a:srgbClr val="FFC000"/>
                </a:solidFill>
                <a:latin typeface="Trebuchet MS"/>
              </a:rPr>
              <a:t>A picture of your Receipt</a:t>
            </a:r>
            <a:endParaRPr lang="en-US" dirty="0">
              <a:solidFill>
                <a:srgbClr val="FFC000"/>
              </a:solidFill>
              <a:latin typeface="Trebuchet MS"/>
            </a:endParaRPr>
          </a:p>
          <a:p>
            <a:r>
              <a:rPr lang="en-US" sz="2400" dirty="0">
                <a:solidFill>
                  <a:srgbClr val="FFC000"/>
                </a:solidFill>
                <a:latin typeface="Trebuchet MS"/>
              </a:rPr>
              <a:t>Name and Y#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  <a:latin typeface="Trebuchet MS"/>
              </a:rPr>
              <a:t>Mailing address</a:t>
            </a:r>
          </a:p>
          <a:p>
            <a:r>
              <a:rPr lang="en-US" sz="2400" dirty="0">
                <a:solidFill>
                  <a:srgbClr val="FFC000"/>
                </a:solidFill>
                <a:latin typeface="Trebuchet MS"/>
              </a:rPr>
              <a:t>PLEASE KEEP YOUR ORIGINAL RECEIPT to turn in.</a:t>
            </a:r>
          </a:p>
          <a:p>
            <a:pPr marL="0" indent="0">
              <a:buNone/>
            </a:pPr>
            <a:endParaRPr lang="en-US" sz="2400" dirty="0">
              <a:solidFill>
                <a:srgbClr val="FFC000"/>
              </a:solidFill>
              <a:latin typeface="Trebuchet MS"/>
            </a:endParaRPr>
          </a:p>
          <a:p>
            <a:pPr marL="0" indent="0">
              <a:buNone/>
            </a:pPr>
            <a:endParaRPr lang="en-US" sz="2400" dirty="0">
              <a:solidFill>
                <a:srgbClr val="549E39"/>
              </a:solidFill>
              <a:latin typeface="Wingdings 3"/>
              <a:sym typeface="Wingdings 3"/>
            </a:endParaRPr>
          </a:p>
          <a:p>
            <a:r>
              <a:rPr lang="en-US" sz="2400" dirty="0">
                <a:latin typeface="Trebuchet MS"/>
              </a:rPr>
              <a:t>Deposits: Turn in money to me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83FB3-54CF-0E4E-AA77-BC80D2872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216D-D16B-476D-A417-943446D69D42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5C9F0-3CF0-902E-5B87-AC14301C1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09342-BD54-392F-231F-86C715EC5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01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5A461-85DF-03C9-F65A-C60346A5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4000" b="0" dirty="0">
                <a:solidFill>
                  <a:srgbClr val="FEC52F"/>
                </a:solidFill>
                <a:latin typeface="Trebuchet MS"/>
              </a:rPr>
            </a:br>
            <a:br>
              <a:rPr lang="en-US" b="0" dirty="0">
                <a:solidFill>
                  <a:srgbClr val="FEC52F"/>
                </a:solidFill>
                <a:latin typeface="Trebuchet MS"/>
              </a:rPr>
            </a:br>
            <a:r>
              <a:rPr lang="en-US" b="0" dirty="0">
                <a:solidFill>
                  <a:srgbClr val="FEC52F"/>
                </a:solidFill>
                <a:latin typeface="Trebuchet MS"/>
              </a:rPr>
              <a:t> </a:t>
            </a:r>
            <a:br>
              <a:rPr lang="en-US" b="0" dirty="0">
                <a:solidFill>
                  <a:srgbClr val="FEC52F"/>
                </a:solidFill>
                <a:latin typeface="Trebuchet MS"/>
              </a:rPr>
            </a:br>
            <a:br>
              <a:rPr lang="en-US" b="0" dirty="0">
                <a:solidFill>
                  <a:srgbClr val="FEC52F"/>
                </a:solidFill>
                <a:latin typeface="Trebuchet MS"/>
              </a:rPr>
            </a:br>
            <a:r>
              <a:rPr lang="en-US" b="0" dirty="0">
                <a:solidFill>
                  <a:srgbClr val="FEC52F"/>
                </a:solidFill>
                <a:latin typeface="Trebuchet MS"/>
              </a:rPr>
              <a:t>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93341-8D88-BA59-20D7-AD41597AF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  <a:latin typeface="Trebuchet MS"/>
              </a:rPr>
              <a:t>Business</a:t>
            </a:r>
            <a:r>
              <a:rPr lang="en-US" sz="2400" dirty="0">
                <a:latin typeface="Trebuchet MS"/>
              </a:rPr>
              <a:t> Donation Proposal &amp; Agreement – Fundraising at Fast Food Restaurants </a:t>
            </a:r>
            <a:endParaRPr lang="en-US"/>
          </a:p>
          <a:p>
            <a:pPr marL="0" indent="0">
              <a:buNone/>
            </a:pPr>
            <a:r>
              <a:rPr lang="en-US" sz="2400" dirty="0" err="1">
                <a:solidFill>
                  <a:srgbClr val="FFFFFF"/>
                </a:solidFill>
                <a:latin typeface="Trebuchet MS"/>
              </a:rPr>
              <a:t>Event</a:t>
            </a:r>
            <a:r>
              <a:rPr lang="en-US" sz="2400" dirty="0" err="1">
                <a:latin typeface="Trebuchet MS"/>
              </a:rPr>
              <a:t>.Gives</a:t>
            </a:r>
            <a:r>
              <a:rPr lang="en-US" sz="2400" dirty="0">
                <a:latin typeface="Trebuchet MS"/>
              </a:rPr>
              <a:t> and JustGiving</a:t>
            </a:r>
            <a:endParaRPr lang="en-US"/>
          </a:p>
          <a:p>
            <a:pPr marL="0" indent="0">
              <a:buNone/>
            </a:pPr>
            <a:endParaRPr lang="en-US" sz="2400" dirty="0">
              <a:solidFill>
                <a:srgbClr val="549E39"/>
              </a:solidFill>
              <a:latin typeface="Wingdings 3"/>
              <a:sym typeface="Wingdings 3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Donate to a Club or Org. </a:t>
            </a:r>
            <a:r>
              <a:rPr lang="en-US" sz="2400" dirty="0">
                <a:solidFill>
                  <a:srgbClr val="FFC000"/>
                </a:solidFill>
                <a:latin typeface="Trebuchet MS"/>
              </a:rPr>
              <a:t>– </a:t>
            </a:r>
            <a:r>
              <a:rPr lang="en-US" sz="2400" u="sng" dirty="0">
                <a:solidFill>
                  <a:srgbClr val="FFC000"/>
                </a:solidFill>
                <a:latin typeface="Trebuchet MS"/>
              </a:rPr>
              <a:t>yc.edu/give  </a:t>
            </a:r>
            <a:endParaRPr lang="en-US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549E39"/>
              </a:solidFill>
              <a:latin typeface="Wingdings 3"/>
              <a:sym typeface="Wingdings 3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858274-A4D0-97C0-EB68-1A900B83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6B4A7-19A9-4411-AE7D-F923DC7C31FD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B740E-555B-0B13-3183-21CEAE2E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2B489-ECB4-6626-28C4-D77256B4F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49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B8C9C-9A0F-BDE7-8A7A-F4725AAE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C3180-C2D2-777D-4228-013FAD10F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Trebuchet MS"/>
              </a:rPr>
              <a:t>Instagram or Facebook</a:t>
            </a:r>
            <a:endParaRPr lang="en-US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Trebuchet MS"/>
              </a:rPr>
              <a:t>Register with club/organization email only (</a:t>
            </a:r>
            <a:r>
              <a:rPr lang="en-US" sz="2400" i="1" dirty="0">
                <a:latin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clubname@yc.edu</a:t>
            </a:r>
            <a:r>
              <a:rPr lang="en-US" sz="2400" dirty="0">
                <a:solidFill>
                  <a:srgbClr val="FFC000"/>
                </a:solidFill>
                <a:latin typeface="Trebuchet MS"/>
              </a:rPr>
              <a:t>). </a:t>
            </a:r>
            <a:endParaRPr lang="en-US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Trebuchet MS"/>
              </a:rPr>
              <a:t>Advisors must monitor </a:t>
            </a:r>
            <a:endParaRPr lang="en-US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Trebuchet MS"/>
              </a:rPr>
              <a:t>Username and Password must be sent to SEL Specialist </a:t>
            </a:r>
            <a:endParaRPr lang="en-US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C000"/>
                </a:solidFill>
                <a:latin typeface="Trebuchet MS"/>
              </a:rPr>
              <a:t>Our Social Media:</a:t>
            </a:r>
            <a:r>
              <a:rPr lang="en-US" sz="2400" dirty="0">
                <a:latin typeface="Trebuchet MS"/>
              </a:rPr>
              <a:t> @yc_sel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C9985-F223-578F-1CC7-B504BCF77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3D54-EE70-4FAF-8008-4FF6D0B2C437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2FDAC-226D-AA3C-6120-C09206CE1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057837-3062-91C4-F843-336DEFDA5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95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D7E6-8652-847B-C7A6-4557EE00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104" y="459291"/>
            <a:ext cx="9238434" cy="857559"/>
          </a:xfrm>
        </p:spPr>
        <p:txBody>
          <a:bodyPr/>
          <a:lstStyle/>
          <a:p>
            <a:r>
              <a:rPr lang="en-US" dirty="0"/>
              <a:t>Logos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C8909-4063-F458-11C0-F429A3826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58" y="1719385"/>
            <a:ext cx="9238434" cy="381000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dirty="0"/>
              <a:t>Club Logo Example: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United Ground YC</a:t>
            </a:r>
          </a:p>
          <a:p>
            <a:pPr marL="0" indent="0" algn="ctr">
              <a:buNone/>
            </a:pPr>
            <a:endParaRPr lang="en-US" b="1" dirty="0">
              <a:solidFill>
                <a:schemeClr val="bg1"/>
              </a:solidFill>
              <a:latin typeface="Trade Gothic Next Light"/>
            </a:endParaRPr>
          </a:p>
          <a:p>
            <a:pPr>
              <a:buNone/>
            </a:pPr>
            <a:r>
              <a:rPr lang="en-US" sz="2200" dirty="0">
                <a:solidFill>
                  <a:srgbClr val="FFFFFF"/>
                </a:solidFill>
                <a:latin typeface="Trebuchet MS"/>
              </a:rPr>
              <a:t>Clubs may not create an alternate logo. </a:t>
            </a:r>
            <a:endParaRPr lang="en-US" dirty="0"/>
          </a:p>
          <a:p>
            <a:pPr>
              <a:buNone/>
            </a:pPr>
            <a:r>
              <a:rPr lang="en-US" sz="2200" dirty="0">
                <a:solidFill>
                  <a:srgbClr val="FFFFFF"/>
                </a:solidFill>
                <a:latin typeface="Trebuchet MS"/>
              </a:rPr>
              <a:t>Organizations may have their own logo with the approval of the Marketing Department. </a:t>
            </a:r>
            <a:endParaRPr lang="en-US">
              <a:solidFill>
                <a:srgbClr val="FFFFFF"/>
              </a:solidFill>
              <a:latin typeface="Neue Haas Grotesk Text Pro"/>
            </a:endParaRPr>
          </a:p>
          <a:p>
            <a:pPr>
              <a:buNone/>
            </a:pPr>
            <a:r>
              <a:rPr lang="en-US" sz="2200" dirty="0">
                <a:solidFill>
                  <a:srgbClr val="FFFFFF"/>
                </a:solidFill>
                <a:latin typeface="Trebuchet MS"/>
              </a:rPr>
              <a:t>Usage of Ruff</a:t>
            </a:r>
            <a:endParaRPr lang="en-US" dirty="0"/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C68E7-11A7-5DF3-747D-7F583BC5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12CB-C946-42E0-B095-DAA1BB9BE03E}" type="datetime1">
              <a:t>9/25/2025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46EE2C-BAC3-FE83-CD7F-8F84CE695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48331-CD92-5E99-E9FF-8F83AA0AE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1CC32-6A6B-4E2E-BBA1-6864F305DA26}" type="slidenum">
              <a:rPr lang="en-US" dirty="0"/>
              <a:t>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3CB1A5-DED1-AB25-0D9C-6B5EAFFF1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458" y="2115403"/>
            <a:ext cx="2503855" cy="136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02040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PortalVTI">
      <a:dk1>
        <a:sysClr val="windowText" lastClr="000000"/>
      </a:dk1>
      <a:lt1>
        <a:sysClr val="window" lastClr="FFFFFF"/>
      </a:lt1>
      <a:dk2>
        <a:srgbClr val="051618"/>
      </a:dk2>
      <a:lt2>
        <a:srgbClr val="E8E8DF"/>
      </a:lt2>
      <a:accent1>
        <a:srgbClr val="2D714C"/>
      </a:accent1>
      <a:accent2>
        <a:srgbClr val="1F7985"/>
      </a:accent2>
      <a:accent3>
        <a:srgbClr val="0D6756"/>
      </a:accent3>
      <a:accent4>
        <a:srgbClr val="40945E"/>
      </a:accent4>
      <a:accent5>
        <a:srgbClr val="389896"/>
      </a:accent5>
      <a:accent6>
        <a:srgbClr val="64924A"/>
      </a:accent6>
      <a:hlink>
        <a:srgbClr val="1F855C"/>
      </a:hlink>
      <a:folHlink>
        <a:srgbClr val="227390"/>
      </a:folHlink>
    </a:clrScheme>
    <a:fontScheme name="PortalVTI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Portal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E3A4BB4D-5227-4A6D-99D3-DBAB0FE4C68F}" vid="{BE515EFD-5A7A-4BFE-BE06-A21DB8499C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PortalVTI</vt:lpstr>
      <vt:lpstr>Yavapai College ALL CLUBS MEETING</vt:lpstr>
      <vt:lpstr>Introduction</vt:lpstr>
      <vt:lpstr>New Clubs and Organizations</vt:lpstr>
      <vt:lpstr>Club/Organizations Page</vt:lpstr>
      <vt:lpstr>Event and Travel</vt:lpstr>
      <vt:lpstr>Budgets/Purchases/Reimbursements </vt:lpstr>
      <vt:lpstr>     Fundraising</vt:lpstr>
      <vt:lpstr>Social Media</vt:lpstr>
      <vt:lpstr>Logos</vt:lpstr>
      <vt:lpstr>Marketing</vt:lpstr>
      <vt:lpstr>Club Meeting Signups </vt:lpstr>
      <vt:lpstr>PowerPoint Presentation</vt:lpstr>
      <vt:lpstr>We want your participation!</vt:lpstr>
      <vt:lpstr>Halloween Fest contacts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428</cp:revision>
  <dcterms:created xsi:type="dcterms:W3CDTF">2025-09-22T19:01:16Z</dcterms:created>
  <dcterms:modified xsi:type="dcterms:W3CDTF">2025-09-25T21:41:43Z</dcterms:modified>
</cp:coreProperties>
</file>