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6" r:id="rId1"/>
  </p:sldMasterIdLst>
  <p:handoutMasterIdLst>
    <p:handoutMasterId r:id="rId23"/>
  </p:handoutMasterIdLst>
  <p:sldIdLst>
    <p:sldId id="256" r:id="rId2"/>
    <p:sldId id="257" r:id="rId3"/>
    <p:sldId id="258" r:id="rId4"/>
    <p:sldId id="286" r:id="rId5"/>
    <p:sldId id="271" r:id="rId6"/>
    <p:sldId id="259" r:id="rId7"/>
    <p:sldId id="261" r:id="rId8"/>
    <p:sldId id="264" r:id="rId9"/>
    <p:sldId id="260" r:id="rId10"/>
    <p:sldId id="265" r:id="rId11"/>
    <p:sldId id="288" r:id="rId12"/>
    <p:sldId id="263" r:id="rId13"/>
    <p:sldId id="268" r:id="rId14"/>
    <p:sldId id="269" r:id="rId15"/>
    <p:sldId id="289" r:id="rId16"/>
    <p:sldId id="292" r:id="rId17"/>
    <p:sldId id="290" r:id="rId18"/>
    <p:sldId id="294" r:id="rId19"/>
    <p:sldId id="293" r:id="rId20"/>
    <p:sldId id="291" r:id="rId21"/>
    <p:sldId id="295"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2" autoAdjust="0"/>
    <p:restoredTop sz="94660"/>
  </p:normalViewPr>
  <p:slideViewPr>
    <p:cSldViewPr>
      <p:cViewPr varScale="1">
        <p:scale>
          <a:sx n="80" d="100"/>
          <a:sy n="80" d="100"/>
        </p:scale>
        <p:origin x="145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5553183A-6769-4BA5-8BA6-F8B39591846D}" type="datetimeFigureOut">
              <a:rPr lang="en-US" smtClean="0"/>
              <a:t>10/31/2018</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2CE132C0-36E1-4155-B497-165017920E49}" type="slidenum">
              <a:rPr lang="en-US" smtClean="0"/>
              <a:t>‹#›</a:t>
            </a:fld>
            <a:endParaRPr lang="en-US"/>
          </a:p>
        </p:txBody>
      </p:sp>
    </p:spTree>
    <p:extLst>
      <p:ext uri="{BB962C8B-B14F-4D97-AF65-F5344CB8AC3E}">
        <p14:creationId xmlns:p14="http://schemas.microsoft.com/office/powerpoint/2010/main" val="23124056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569077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2161428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630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35630135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94499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407008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3801265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420056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1784738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234439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1318339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200456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910769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25658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364731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4AADC9-83A6-4980-A563-9148BB192E98}" type="datetimeFigureOut">
              <a:rPr lang="en-US" smtClean="0"/>
              <a:t>10/31/2018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F25A49-CAF6-4A6F-B330-963A8577A6CE}" type="slidenum">
              <a:rPr lang="en-US" smtClean="0"/>
              <a:t>‹#›</a:t>
            </a:fld>
            <a:endParaRPr lang="en-US" dirty="0"/>
          </a:p>
        </p:txBody>
      </p:sp>
    </p:spTree>
    <p:extLst>
      <p:ext uri="{BB962C8B-B14F-4D97-AF65-F5344CB8AC3E}">
        <p14:creationId xmlns:p14="http://schemas.microsoft.com/office/powerpoint/2010/main" val="414410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4AADC9-83A6-4980-A563-9148BB192E98}" type="datetimeFigureOut">
              <a:rPr lang="en-US" smtClean="0"/>
              <a:t>10/31/2018</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AF25A49-CAF6-4A6F-B330-963A8577A6CE}" type="slidenum">
              <a:rPr lang="en-US" smtClean="0"/>
              <a:t>‹#›</a:t>
            </a:fld>
            <a:endParaRPr lang="en-US" dirty="0"/>
          </a:p>
        </p:txBody>
      </p:sp>
    </p:spTree>
    <p:extLst>
      <p:ext uri="{BB962C8B-B14F-4D97-AF65-F5344CB8AC3E}">
        <p14:creationId xmlns:p14="http://schemas.microsoft.com/office/powerpoint/2010/main" val="2992513996"/>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 id="2147484548" r:id="rId12"/>
    <p:sldLayoutId id="2147484549" r:id="rId13"/>
    <p:sldLayoutId id="2147484550" r:id="rId14"/>
    <p:sldLayoutId id="2147484551" r:id="rId15"/>
    <p:sldLayoutId id="21474845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image" Target="../media/image5.jpe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2286000"/>
            <a:ext cx="5715000" cy="1981200"/>
          </a:xfrm>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sz="6000" dirty="0" smtClean="0"/>
              <a:t>Soft Skills vs. Hard Skills</a:t>
            </a:r>
            <a:endParaRPr lang="en-US" sz="6000" dirty="0"/>
          </a:p>
        </p:txBody>
      </p:sp>
      <p:sp>
        <p:nvSpPr>
          <p:cNvPr id="5" name="TextBox 4"/>
          <p:cNvSpPr txBox="1"/>
          <p:nvPr/>
        </p:nvSpPr>
        <p:spPr>
          <a:xfrm>
            <a:off x="533400" y="6096000"/>
            <a:ext cx="3352800" cy="246221"/>
          </a:xfrm>
          <a:prstGeom prst="rect">
            <a:avLst/>
          </a:prstGeom>
          <a:noFill/>
        </p:spPr>
        <p:txBody>
          <a:bodyPr wrap="square" rtlCol="0">
            <a:spAutoFit/>
          </a:bodyPr>
          <a:lstStyle/>
          <a:p>
            <a:r>
              <a:rPr lang="en-US" sz="1000" dirty="0" smtClean="0"/>
              <a:t>Created by Linda Brannock 10/10/2018</a:t>
            </a:r>
            <a:endParaRPr lang="en-US" sz="1000" dirty="0"/>
          </a:p>
        </p:txBody>
      </p:sp>
      <p:pic>
        <p:nvPicPr>
          <p:cNvPr id="1026" name="Picture 2" descr="yc logo with tagline you can green yell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1" y="152401"/>
            <a:ext cx="2209800" cy="140874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199096"/>
            <a:ext cx="1450075" cy="2143125"/>
          </a:xfrm>
          <a:prstGeom prst="rect">
            <a:avLst/>
          </a:prstGeom>
        </p:spPr>
      </p:pic>
    </p:spTree>
    <p:extLst>
      <p:ext uri="{BB962C8B-B14F-4D97-AF65-F5344CB8AC3E}">
        <p14:creationId xmlns:p14="http://schemas.microsoft.com/office/powerpoint/2010/main" val="902121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652513" cy="838200"/>
          </a:xfrm>
        </p:spPr>
        <p:txBody>
          <a:bodyPr/>
          <a:lstStyle/>
          <a:p>
            <a:r>
              <a:rPr lang="en-US" dirty="0" smtClean="0"/>
              <a:t> Time </a:t>
            </a:r>
            <a:r>
              <a:rPr lang="en-US" dirty="0"/>
              <a:t>Management Abilities</a:t>
            </a:r>
          </a:p>
        </p:txBody>
      </p:sp>
      <p:sp>
        <p:nvSpPr>
          <p:cNvPr id="3" name="Content Placeholder 2"/>
          <p:cNvSpPr>
            <a:spLocks noGrp="1"/>
          </p:cNvSpPr>
          <p:nvPr>
            <p:ph idx="1"/>
          </p:nvPr>
        </p:nvSpPr>
        <p:spPr>
          <a:xfrm>
            <a:off x="609600" y="2590800"/>
            <a:ext cx="6985000" cy="4648200"/>
          </a:xfrm>
        </p:spPr>
        <p:txBody>
          <a:bodyPr anchor="ctr">
            <a:normAutofit fontScale="55000" lnSpcReduction="20000"/>
          </a:bodyPr>
          <a:lstStyle/>
          <a:p>
            <a:pPr marL="0" indent="0">
              <a:lnSpc>
                <a:spcPct val="150000"/>
              </a:lnSpc>
              <a:buNone/>
            </a:pPr>
            <a:r>
              <a:rPr lang="en-US" sz="2000" dirty="0" smtClean="0"/>
              <a:t>   </a:t>
            </a:r>
          </a:p>
          <a:p>
            <a:pPr marL="0" indent="0">
              <a:lnSpc>
                <a:spcPct val="150000"/>
              </a:lnSpc>
              <a:buNone/>
            </a:pPr>
            <a:r>
              <a:rPr lang="en-US" sz="5000" dirty="0" smtClean="0"/>
              <a:t>What are good time management skills:</a:t>
            </a:r>
            <a:endParaRPr lang="en-US" sz="2000" dirty="0" smtClean="0"/>
          </a:p>
          <a:p>
            <a:pPr>
              <a:buFont typeface="Wingdings" panose="05000000000000000000" pitchFamily="2" charset="2"/>
              <a:buChar char="ü"/>
            </a:pPr>
            <a:r>
              <a:rPr lang="en-US" sz="2600" dirty="0" smtClean="0"/>
              <a:t>Make </a:t>
            </a:r>
            <a:r>
              <a:rPr lang="en-US" sz="2600" dirty="0"/>
              <a:t>a Schedule – and Stick to It. Start improving your time management skills by organizing your days and weeks in </a:t>
            </a:r>
            <a:r>
              <a:rPr lang="en-US" sz="2600" dirty="0" smtClean="0"/>
              <a:t>advance</a:t>
            </a:r>
            <a:endParaRPr lang="en-US" sz="2600" dirty="0"/>
          </a:p>
          <a:p>
            <a:pPr>
              <a:buFont typeface="Wingdings" panose="05000000000000000000" pitchFamily="2" charset="2"/>
              <a:buChar char="ü"/>
            </a:pPr>
            <a:r>
              <a:rPr lang="en-US" sz="2600" dirty="0" smtClean="0"/>
              <a:t>Prioritize</a:t>
            </a:r>
            <a:endParaRPr lang="en-US" sz="2600" dirty="0"/>
          </a:p>
          <a:p>
            <a:pPr>
              <a:buFont typeface="Wingdings" panose="05000000000000000000" pitchFamily="2" charset="2"/>
              <a:buChar char="ü"/>
            </a:pPr>
            <a:r>
              <a:rPr lang="en-US" sz="2600" dirty="0"/>
              <a:t>Set Some </a:t>
            </a:r>
            <a:r>
              <a:rPr lang="en-US" sz="2600" dirty="0" smtClean="0"/>
              <a:t>Boundaries</a:t>
            </a:r>
            <a:endParaRPr lang="en-US" sz="2600" dirty="0"/>
          </a:p>
          <a:p>
            <a:pPr>
              <a:buFont typeface="Wingdings" panose="05000000000000000000" pitchFamily="2" charset="2"/>
              <a:buChar char="ü"/>
            </a:pPr>
            <a:r>
              <a:rPr lang="en-US" sz="2600" dirty="0"/>
              <a:t>Account for Good </a:t>
            </a:r>
            <a:r>
              <a:rPr lang="en-US" sz="2600" dirty="0" smtClean="0"/>
              <a:t>Distractions</a:t>
            </a:r>
            <a:endParaRPr lang="en-US" sz="2600" dirty="0"/>
          </a:p>
          <a:p>
            <a:pPr>
              <a:buFont typeface="Wingdings" panose="05000000000000000000" pitchFamily="2" charset="2"/>
              <a:buChar char="ü"/>
            </a:pPr>
            <a:r>
              <a:rPr lang="en-US" sz="2600" dirty="0"/>
              <a:t>Stay Away From the Bad </a:t>
            </a:r>
            <a:r>
              <a:rPr lang="en-US" sz="2600" dirty="0" smtClean="0"/>
              <a:t>Distractions</a:t>
            </a:r>
            <a:endParaRPr lang="en-US" sz="2600" dirty="0"/>
          </a:p>
          <a:p>
            <a:pPr>
              <a:buFont typeface="Wingdings" panose="05000000000000000000" pitchFamily="2" charset="2"/>
              <a:buChar char="ü"/>
            </a:pPr>
            <a:r>
              <a:rPr lang="en-US" sz="2600" dirty="0"/>
              <a:t>Get Some Tech </a:t>
            </a:r>
            <a:r>
              <a:rPr lang="en-US" sz="2600" dirty="0" smtClean="0"/>
              <a:t>Help</a:t>
            </a:r>
            <a:endParaRPr lang="en-US" sz="2600" dirty="0"/>
          </a:p>
          <a:p>
            <a:pPr>
              <a:buFont typeface="Wingdings" panose="05000000000000000000" pitchFamily="2" charset="2"/>
              <a:buChar char="ü"/>
            </a:pPr>
            <a:r>
              <a:rPr lang="en-US" sz="2600" dirty="0"/>
              <a:t>Never </a:t>
            </a:r>
            <a:r>
              <a:rPr lang="en-US" sz="2600" dirty="0" smtClean="0"/>
              <a:t>Procrastinate</a:t>
            </a:r>
          </a:p>
          <a:p>
            <a:pPr>
              <a:buFont typeface="Wingdings" panose="05000000000000000000" pitchFamily="2" charset="2"/>
              <a:buChar char="ü"/>
            </a:pPr>
            <a:r>
              <a:rPr lang="en-US" sz="2600" dirty="0" smtClean="0"/>
              <a:t>Schedule all tasks on your calendar </a:t>
            </a:r>
          </a:p>
          <a:p>
            <a:pPr>
              <a:buFont typeface="Wingdings" panose="05000000000000000000" pitchFamily="2" charset="2"/>
              <a:buChar char="ü"/>
            </a:pPr>
            <a:r>
              <a:rPr lang="en-US" sz="2600" dirty="0" smtClean="0"/>
              <a:t>Report to work, school, or appointment 5-15 minutes early</a:t>
            </a:r>
            <a:endParaRPr lang="en-US" sz="2600" dirty="0"/>
          </a:p>
          <a:p>
            <a:pPr marL="0" indent="0">
              <a:lnSpc>
                <a:spcPct val="150000"/>
              </a:lnSpc>
              <a:buNone/>
            </a:pPr>
            <a:endParaRPr lang="en-US" sz="2000" dirty="0" smtClean="0"/>
          </a:p>
          <a:p>
            <a:pPr marL="0" indent="0">
              <a:lnSpc>
                <a:spcPct val="150000"/>
              </a:lnSpc>
              <a:buNone/>
            </a:pPr>
            <a:r>
              <a:rPr lang="en-US" sz="2000" dirty="0"/>
              <a:t> </a:t>
            </a:r>
            <a:r>
              <a:rPr lang="en-US" sz="2000" dirty="0" smtClean="0"/>
              <a:t>              </a:t>
            </a:r>
          </a:p>
          <a:p>
            <a:pPr>
              <a:lnSpc>
                <a:spcPct val="150000"/>
              </a:lnSpc>
              <a:buFont typeface="Wingdings" panose="05000000000000000000" pitchFamily="2" charset="2"/>
              <a:buChar char="ü"/>
            </a:pPr>
            <a:endParaRPr lang="en-US" sz="1600" dirty="0" smtClean="0"/>
          </a:p>
          <a:p>
            <a:pPr>
              <a:lnSpc>
                <a:spcPct val="150000"/>
              </a:lnSpc>
              <a:buFont typeface="Wingdings" panose="05000000000000000000" pitchFamily="2" charset="2"/>
              <a:buChar char="ü"/>
            </a:pPr>
            <a:endParaRPr lang="en-US" sz="1600" dirty="0" smtClean="0"/>
          </a:p>
          <a:p>
            <a:pPr>
              <a:lnSpc>
                <a:spcPct val="150000"/>
              </a:lnSpc>
              <a:buFont typeface="Wingdings" panose="05000000000000000000" pitchFamily="2" charset="2"/>
              <a:buChar char="ü"/>
            </a:pPr>
            <a:endParaRPr lang="en-US" sz="1600" dirty="0" smtClean="0"/>
          </a:p>
          <a:p>
            <a:pPr>
              <a:lnSpc>
                <a:spcPct val="150000"/>
              </a:lnSpc>
            </a:pPr>
            <a:endParaRPr lang="en-US" sz="1600" dirty="0"/>
          </a:p>
        </p:txBody>
      </p:sp>
      <p:sp>
        <p:nvSpPr>
          <p:cNvPr id="4" name="TextBox 3"/>
          <p:cNvSpPr txBox="1"/>
          <p:nvPr/>
        </p:nvSpPr>
        <p:spPr>
          <a:xfrm>
            <a:off x="609600" y="1524000"/>
            <a:ext cx="6019800" cy="923330"/>
          </a:xfrm>
          <a:prstGeom prst="rect">
            <a:avLst/>
          </a:prstGeom>
          <a:noFill/>
        </p:spPr>
        <p:txBody>
          <a:bodyPr wrap="square" rtlCol="0">
            <a:spAutoFit/>
          </a:bodyPr>
          <a:lstStyle/>
          <a:p>
            <a:r>
              <a:rPr lang="en-US" dirty="0" smtClean="0"/>
              <a:t>Time Management refers to the development of processes and tools that increase efficiency and productivity. </a:t>
            </a:r>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4301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38200"/>
          </a:xfrm>
        </p:spPr>
        <p:txBody>
          <a:bodyPr/>
          <a:lstStyle/>
          <a:p>
            <a:r>
              <a:rPr lang="en-US" dirty="0" smtClean="0"/>
              <a:t>Problem Solving Skills</a:t>
            </a:r>
            <a:endParaRPr lang="en-US" dirty="0"/>
          </a:p>
        </p:txBody>
      </p:sp>
      <p:sp>
        <p:nvSpPr>
          <p:cNvPr id="3" name="Content Placeholder 2"/>
          <p:cNvSpPr>
            <a:spLocks noGrp="1"/>
          </p:cNvSpPr>
          <p:nvPr>
            <p:ph idx="1"/>
          </p:nvPr>
        </p:nvSpPr>
        <p:spPr>
          <a:xfrm>
            <a:off x="609599" y="1447800"/>
            <a:ext cx="6347714" cy="4800600"/>
          </a:xfrm>
        </p:spPr>
        <p:txBody>
          <a:bodyPr>
            <a:normAutofit fontScale="92500" lnSpcReduction="10000"/>
          </a:bodyPr>
          <a:lstStyle/>
          <a:p>
            <a:r>
              <a:rPr lang="en-US" dirty="0" smtClean="0"/>
              <a:t>The process of working through details of a problem to reach a solution. Problem solving may include mathematical or systematic operations and can be a gauge of an individual’s critical thinking skills. </a:t>
            </a:r>
          </a:p>
          <a:p>
            <a:pPr marL="0" indent="0">
              <a:buNone/>
            </a:pPr>
            <a:endParaRPr lang="en-US" dirty="0" smtClean="0"/>
          </a:p>
          <a:p>
            <a:r>
              <a:rPr lang="en-US" b="1" dirty="0"/>
              <a:t>Here are seven-steps for an effective problem-solving process.</a:t>
            </a:r>
            <a:endParaRPr lang="en-US" dirty="0"/>
          </a:p>
          <a:p>
            <a:pPr>
              <a:buFont typeface="Wingdings" panose="05000000000000000000" pitchFamily="2" charset="2"/>
              <a:buChar char="ü"/>
            </a:pPr>
            <a:r>
              <a:rPr lang="en-US" dirty="0"/>
              <a:t>Identify the issues. Be clear about what the problem </a:t>
            </a:r>
            <a:r>
              <a:rPr lang="en-US" dirty="0" smtClean="0"/>
              <a:t>is</a:t>
            </a:r>
            <a:endParaRPr lang="en-US" dirty="0"/>
          </a:p>
          <a:p>
            <a:pPr>
              <a:buFont typeface="Wingdings" panose="05000000000000000000" pitchFamily="2" charset="2"/>
              <a:buChar char="ü"/>
            </a:pPr>
            <a:r>
              <a:rPr lang="en-US" dirty="0"/>
              <a:t>Understand everyone's interests. </a:t>
            </a:r>
          </a:p>
          <a:p>
            <a:pPr>
              <a:buFont typeface="Wingdings" panose="05000000000000000000" pitchFamily="2" charset="2"/>
              <a:buChar char="ü"/>
            </a:pPr>
            <a:r>
              <a:rPr lang="en-US" dirty="0"/>
              <a:t>List the possible solutions (options) </a:t>
            </a:r>
          </a:p>
          <a:p>
            <a:pPr>
              <a:buFont typeface="Wingdings" panose="05000000000000000000" pitchFamily="2" charset="2"/>
              <a:buChar char="ü"/>
            </a:pPr>
            <a:r>
              <a:rPr lang="en-US" dirty="0"/>
              <a:t>Evaluate the options. </a:t>
            </a:r>
          </a:p>
          <a:p>
            <a:pPr>
              <a:buFont typeface="Wingdings" panose="05000000000000000000" pitchFamily="2" charset="2"/>
              <a:buChar char="ü"/>
            </a:pPr>
            <a:r>
              <a:rPr lang="en-US" dirty="0"/>
              <a:t>Select an option or options. </a:t>
            </a:r>
          </a:p>
          <a:p>
            <a:pPr>
              <a:buFont typeface="Wingdings" panose="05000000000000000000" pitchFamily="2" charset="2"/>
              <a:buChar char="ü"/>
            </a:pPr>
            <a:r>
              <a:rPr lang="en-US" dirty="0"/>
              <a:t>Document the agreement(s). </a:t>
            </a:r>
          </a:p>
          <a:p>
            <a:pPr>
              <a:buFont typeface="Wingdings" panose="05000000000000000000" pitchFamily="2" charset="2"/>
              <a:buChar char="ü"/>
            </a:pPr>
            <a:r>
              <a:rPr lang="en-US" dirty="0"/>
              <a:t>Agree on contingencies, monitoring, and evaluation</a:t>
            </a:r>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234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599" y="381000"/>
            <a:ext cx="6347713" cy="685800"/>
          </a:xfrm>
        </p:spPr>
        <p:txBody>
          <a:bodyPr>
            <a:normAutofit/>
          </a:bodyPr>
          <a:lstStyle/>
          <a:p>
            <a:r>
              <a:rPr lang="en-US" dirty="0"/>
              <a:t>Acting as a Team Player</a:t>
            </a:r>
          </a:p>
        </p:txBody>
      </p:sp>
      <p:sp>
        <p:nvSpPr>
          <p:cNvPr id="4" name="Content Placeholder 3"/>
          <p:cNvSpPr>
            <a:spLocks noGrp="1"/>
          </p:cNvSpPr>
          <p:nvPr>
            <p:ph idx="1"/>
          </p:nvPr>
        </p:nvSpPr>
        <p:spPr>
          <a:xfrm>
            <a:off x="228600" y="1219200"/>
            <a:ext cx="7239000" cy="5410200"/>
          </a:xfrm>
        </p:spPr>
        <p:txBody>
          <a:bodyPr>
            <a:normAutofit lnSpcReduction="10000"/>
          </a:bodyPr>
          <a:lstStyle/>
          <a:p>
            <a:r>
              <a:rPr lang="en-US" dirty="0" smtClean="0"/>
              <a:t>Team players are not only those who play on sports teams; they are also people who work for an organization. A team player is a person who plays or works well as a member of a team or group. Organizations or employers need strong team players to perform well, to help each other reach their goals. </a:t>
            </a:r>
          </a:p>
          <a:p>
            <a:pPr marL="0" indent="0">
              <a:buNone/>
            </a:pPr>
            <a:endParaRPr lang="en-US" dirty="0" smtClean="0"/>
          </a:p>
          <a:p>
            <a:pPr marL="0" indent="0">
              <a:buNone/>
            </a:pPr>
            <a:r>
              <a:rPr lang="en-US" sz="1600" b="1" dirty="0" smtClean="0"/>
              <a:t> Qualities </a:t>
            </a:r>
            <a:r>
              <a:rPr lang="en-US" sz="1600" b="1" dirty="0"/>
              <a:t>that can make a team player outstanding in the workplace</a:t>
            </a:r>
            <a:r>
              <a:rPr lang="en-US" sz="1700" b="1" dirty="0" smtClean="0"/>
              <a:t>:</a:t>
            </a:r>
            <a:endParaRPr lang="en-US" sz="1700" dirty="0"/>
          </a:p>
          <a:p>
            <a:pPr>
              <a:lnSpc>
                <a:spcPct val="110000"/>
              </a:lnSpc>
              <a:spcBef>
                <a:spcPts val="0"/>
              </a:spcBef>
              <a:buFont typeface="Wingdings" panose="05000000000000000000" pitchFamily="2" charset="2"/>
              <a:buChar char="ü"/>
            </a:pPr>
            <a:endParaRPr lang="en-US" sz="1400" dirty="0" smtClean="0"/>
          </a:p>
          <a:p>
            <a:pPr>
              <a:lnSpc>
                <a:spcPct val="110000"/>
              </a:lnSpc>
              <a:spcBef>
                <a:spcPts val="0"/>
              </a:spcBef>
              <a:buFont typeface="Wingdings" panose="05000000000000000000" pitchFamily="2" charset="2"/>
              <a:buChar char="ü"/>
            </a:pPr>
            <a:r>
              <a:rPr lang="en-US" sz="1600" dirty="0" smtClean="0"/>
              <a:t>Show </a:t>
            </a:r>
            <a:r>
              <a:rPr lang="en-US" sz="1600" dirty="0"/>
              <a:t>Genuine Commitment. Team players are </a:t>
            </a:r>
            <a:r>
              <a:rPr lang="en-US" sz="1600" dirty="0" smtClean="0"/>
              <a:t>genuinely committed </a:t>
            </a:r>
            <a:r>
              <a:rPr lang="en-US" sz="1600" dirty="0"/>
              <a:t>to their cause</a:t>
            </a:r>
            <a:r>
              <a:rPr lang="en-US" sz="1600" dirty="0" smtClean="0"/>
              <a:t>.</a:t>
            </a:r>
            <a:endParaRPr lang="en-US" sz="1600" dirty="0"/>
          </a:p>
          <a:p>
            <a:pPr>
              <a:lnSpc>
                <a:spcPct val="110000"/>
              </a:lnSpc>
              <a:spcBef>
                <a:spcPts val="0"/>
              </a:spcBef>
              <a:buFont typeface="Wingdings" panose="05000000000000000000" pitchFamily="2" charset="2"/>
              <a:buChar char="ü"/>
            </a:pPr>
            <a:r>
              <a:rPr lang="en-US" sz="1600" dirty="0"/>
              <a:t>Be </a:t>
            </a:r>
            <a:r>
              <a:rPr lang="en-US" sz="1600" dirty="0" smtClean="0"/>
              <a:t>flexible </a:t>
            </a:r>
            <a:endParaRPr lang="en-US" sz="1600" dirty="0"/>
          </a:p>
          <a:p>
            <a:pPr>
              <a:lnSpc>
                <a:spcPct val="110000"/>
              </a:lnSpc>
              <a:spcBef>
                <a:spcPts val="0"/>
              </a:spcBef>
              <a:buFont typeface="Wingdings" panose="05000000000000000000" pitchFamily="2" charset="2"/>
              <a:buChar char="ü"/>
            </a:pPr>
            <a:r>
              <a:rPr lang="en-US" sz="1600" dirty="0"/>
              <a:t>Don't stay in the </a:t>
            </a:r>
            <a:r>
              <a:rPr lang="en-US" sz="1600" dirty="0" smtClean="0"/>
              <a:t>shadows</a:t>
            </a:r>
            <a:endParaRPr lang="en-US" sz="1600" dirty="0"/>
          </a:p>
          <a:p>
            <a:pPr>
              <a:lnSpc>
                <a:spcPct val="110000"/>
              </a:lnSpc>
              <a:spcBef>
                <a:spcPts val="0"/>
              </a:spcBef>
              <a:buFont typeface="Wingdings" panose="05000000000000000000" pitchFamily="2" charset="2"/>
              <a:buChar char="ü"/>
            </a:pPr>
            <a:r>
              <a:rPr lang="en-US" sz="1600" dirty="0"/>
              <a:t>Be reliable and </a:t>
            </a:r>
            <a:r>
              <a:rPr lang="en-US" sz="1600" dirty="0" smtClean="0"/>
              <a:t>responsible</a:t>
            </a:r>
            <a:endParaRPr lang="en-US" sz="1600" dirty="0"/>
          </a:p>
          <a:p>
            <a:pPr>
              <a:lnSpc>
                <a:spcPct val="110000"/>
              </a:lnSpc>
              <a:spcBef>
                <a:spcPts val="0"/>
              </a:spcBef>
              <a:buFont typeface="Wingdings" panose="05000000000000000000" pitchFamily="2" charset="2"/>
              <a:buChar char="ü"/>
            </a:pPr>
            <a:r>
              <a:rPr lang="en-US" sz="1600" dirty="0"/>
              <a:t>Actively </a:t>
            </a:r>
            <a:r>
              <a:rPr lang="en-US" sz="1600" dirty="0" smtClean="0"/>
              <a:t>listen </a:t>
            </a:r>
            <a:endParaRPr lang="en-US" sz="1600" dirty="0"/>
          </a:p>
          <a:p>
            <a:pPr>
              <a:lnSpc>
                <a:spcPct val="110000"/>
              </a:lnSpc>
              <a:spcBef>
                <a:spcPts val="0"/>
              </a:spcBef>
              <a:buFont typeface="Wingdings" panose="05000000000000000000" pitchFamily="2" charset="2"/>
              <a:buChar char="ü"/>
            </a:pPr>
            <a:r>
              <a:rPr lang="en-US" sz="1600" dirty="0"/>
              <a:t>Keep your team </a:t>
            </a:r>
            <a:r>
              <a:rPr lang="en-US" sz="1600" dirty="0" smtClean="0"/>
              <a:t>informed</a:t>
            </a:r>
            <a:endParaRPr lang="en-US" sz="1600" dirty="0"/>
          </a:p>
          <a:p>
            <a:pPr>
              <a:lnSpc>
                <a:spcPct val="110000"/>
              </a:lnSpc>
              <a:spcBef>
                <a:spcPts val="0"/>
              </a:spcBef>
              <a:buFont typeface="Wingdings" panose="05000000000000000000" pitchFamily="2" charset="2"/>
              <a:buChar char="ü"/>
            </a:pPr>
            <a:r>
              <a:rPr lang="en-US" sz="1600" dirty="0"/>
              <a:t>Always be ready to </a:t>
            </a:r>
            <a:r>
              <a:rPr lang="en-US" sz="1600" dirty="0" smtClean="0"/>
              <a:t>help </a:t>
            </a:r>
            <a:endParaRPr lang="en-US" sz="1600" dirty="0"/>
          </a:p>
          <a:p>
            <a:pPr>
              <a:lnSpc>
                <a:spcPct val="110000"/>
              </a:lnSpc>
              <a:spcBef>
                <a:spcPts val="0"/>
              </a:spcBef>
              <a:buFont typeface="Wingdings" panose="05000000000000000000" pitchFamily="2" charset="2"/>
              <a:buChar char="ü"/>
            </a:pPr>
            <a:r>
              <a:rPr lang="en-US" sz="1600" dirty="0"/>
              <a:t>Support and respect </a:t>
            </a:r>
            <a:r>
              <a:rPr lang="en-US" sz="1600" dirty="0" smtClean="0"/>
              <a:t>others</a:t>
            </a:r>
          </a:p>
          <a:p>
            <a:pPr>
              <a:lnSpc>
                <a:spcPct val="110000"/>
              </a:lnSpc>
              <a:spcBef>
                <a:spcPts val="0"/>
              </a:spcBef>
              <a:buFont typeface="Wingdings" panose="05000000000000000000" pitchFamily="2" charset="2"/>
              <a:buChar char="ü"/>
            </a:pPr>
            <a:r>
              <a:rPr lang="en-US" sz="1600" dirty="0" smtClean="0"/>
              <a:t>Be a problem solver</a:t>
            </a:r>
          </a:p>
          <a:p>
            <a:pPr>
              <a:lnSpc>
                <a:spcPct val="110000"/>
              </a:lnSpc>
              <a:spcBef>
                <a:spcPts val="0"/>
              </a:spcBef>
              <a:buFont typeface="Wingdings" panose="05000000000000000000" pitchFamily="2" charset="2"/>
              <a:buChar char="ü"/>
            </a:pPr>
            <a:r>
              <a:rPr lang="en-US" sz="1600" dirty="0" smtClean="0"/>
              <a:t>Recognize when you are wrong</a:t>
            </a:r>
          </a:p>
          <a:p>
            <a:pPr>
              <a:lnSpc>
                <a:spcPct val="110000"/>
              </a:lnSpc>
              <a:spcBef>
                <a:spcPts val="0"/>
              </a:spcBef>
              <a:buFont typeface="Wingdings" panose="05000000000000000000" pitchFamily="2" charset="2"/>
              <a:buChar char="ü"/>
            </a:pPr>
            <a:endParaRPr lang="en-US" sz="1400" dirty="0" smtClean="0"/>
          </a:p>
          <a:p>
            <a:pPr>
              <a:buFont typeface="Wingdings" panose="05000000000000000000" pitchFamily="2" charset="2"/>
              <a:buChar char="ü"/>
            </a:pPr>
            <a:endParaRPr lang="en-US" dirty="0"/>
          </a:p>
          <a:p>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7687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1"/>
            <a:ext cx="7582313" cy="609600"/>
          </a:xfrm>
        </p:spPr>
        <p:txBody>
          <a:bodyPr>
            <a:normAutofit fontScale="90000"/>
          </a:bodyPr>
          <a:lstStyle/>
          <a:p>
            <a:r>
              <a:rPr lang="en-US" dirty="0" smtClean="0"/>
              <a:t> Self </a:t>
            </a:r>
            <a:r>
              <a:rPr lang="en-US" dirty="0"/>
              <a:t>Confidence</a:t>
            </a:r>
          </a:p>
        </p:txBody>
      </p:sp>
      <p:sp>
        <p:nvSpPr>
          <p:cNvPr id="3" name="Content Placeholder 2"/>
          <p:cNvSpPr>
            <a:spLocks noGrp="1"/>
          </p:cNvSpPr>
          <p:nvPr>
            <p:ph idx="1"/>
          </p:nvPr>
        </p:nvSpPr>
        <p:spPr>
          <a:xfrm>
            <a:off x="533400" y="1143000"/>
            <a:ext cx="6400800" cy="5359920"/>
          </a:xfrm>
        </p:spPr>
        <p:txBody>
          <a:bodyPr>
            <a:normAutofit lnSpcReduction="10000"/>
          </a:bodyPr>
          <a:lstStyle/>
          <a:p>
            <a:pPr>
              <a:spcBef>
                <a:spcPts val="0"/>
              </a:spcBef>
            </a:pPr>
            <a:r>
              <a:rPr lang="en-US" sz="1800" dirty="0" smtClean="0"/>
              <a:t>Self Confidence is a feeling of trust in someone or something. To be self confident is to have confidence in yourself. Self-confident people don’t doubt themselves. This is usually a positive word; you can be self-confident without being cocky, arrogant, or overconfident. </a:t>
            </a:r>
          </a:p>
          <a:p>
            <a:pPr marL="0" indent="0">
              <a:spcBef>
                <a:spcPts val="0"/>
              </a:spcBef>
              <a:buNone/>
            </a:pPr>
            <a:endParaRPr lang="en-US" sz="1800" dirty="0" smtClean="0"/>
          </a:p>
          <a:p>
            <a:pPr marL="0" indent="0">
              <a:spcBef>
                <a:spcPts val="0"/>
              </a:spcBef>
              <a:buNone/>
            </a:pPr>
            <a:r>
              <a:rPr lang="en-US" dirty="0" smtClean="0"/>
              <a:t> </a:t>
            </a:r>
            <a:r>
              <a:rPr lang="en-US" sz="2400" dirty="0" smtClean="0"/>
              <a:t>Actions to Boost Your Self-Confidence</a:t>
            </a:r>
          </a:p>
          <a:p>
            <a:pPr marL="0" indent="0">
              <a:spcBef>
                <a:spcPts val="0"/>
              </a:spcBef>
              <a:buNone/>
            </a:pPr>
            <a:endParaRPr lang="en-US" sz="2400" dirty="0" smtClean="0"/>
          </a:p>
          <a:p>
            <a:pPr>
              <a:spcBef>
                <a:spcPts val="0"/>
              </a:spcBef>
              <a:buFont typeface="Wingdings" panose="05000000000000000000" pitchFamily="2" charset="2"/>
              <a:buChar char="ü"/>
            </a:pPr>
            <a:r>
              <a:rPr lang="en-US" sz="1800" dirty="0" smtClean="0"/>
              <a:t>Think positive thought &amp; smile</a:t>
            </a:r>
          </a:p>
          <a:p>
            <a:pPr>
              <a:spcBef>
                <a:spcPts val="0"/>
              </a:spcBef>
              <a:buFont typeface="Wingdings" panose="05000000000000000000" pitchFamily="2" charset="2"/>
              <a:buChar char="ü"/>
            </a:pPr>
            <a:r>
              <a:rPr lang="en-US" dirty="0" smtClean="0"/>
              <a:t>Take time to prepare for you job</a:t>
            </a:r>
            <a:endParaRPr lang="en-US" sz="1800" dirty="0" smtClean="0"/>
          </a:p>
          <a:p>
            <a:pPr>
              <a:spcBef>
                <a:spcPts val="0"/>
              </a:spcBef>
              <a:buFont typeface="Wingdings" panose="05000000000000000000" pitchFamily="2" charset="2"/>
              <a:buChar char="ü"/>
            </a:pPr>
            <a:r>
              <a:rPr lang="en-US" dirty="0" smtClean="0"/>
              <a:t>Say positive affirmations in the mirror</a:t>
            </a:r>
          </a:p>
          <a:p>
            <a:pPr>
              <a:spcBef>
                <a:spcPts val="0"/>
              </a:spcBef>
              <a:buFont typeface="Wingdings" panose="05000000000000000000" pitchFamily="2" charset="2"/>
              <a:buChar char="ü"/>
            </a:pPr>
            <a:r>
              <a:rPr lang="en-US" sz="1800" dirty="0" smtClean="0"/>
              <a:t>Kill negative thoughts by acting positive</a:t>
            </a:r>
          </a:p>
          <a:p>
            <a:pPr>
              <a:spcBef>
                <a:spcPts val="0"/>
              </a:spcBef>
              <a:buFont typeface="Wingdings" panose="05000000000000000000" pitchFamily="2" charset="2"/>
              <a:buChar char="ü"/>
            </a:pPr>
            <a:r>
              <a:rPr lang="en-US" sz="1800" dirty="0" smtClean="0"/>
              <a:t>Groom yourself &amp; Dress Nicely</a:t>
            </a:r>
            <a:endParaRPr lang="en-US" dirty="0" smtClean="0"/>
          </a:p>
          <a:p>
            <a:pPr>
              <a:spcBef>
                <a:spcPts val="0"/>
              </a:spcBef>
              <a:buFont typeface="Wingdings" panose="05000000000000000000" pitchFamily="2" charset="2"/>
              <a:buChar char="ü"/>
            </a:pPr>
            <a:r>
              <a:rPr lang="en-US" sz="1800" dirty="0" smtClean="0"/>
              <a:t>Photoshop your self image</a:t>
            </a:r>
          </a:p>
          <a:p>
            <a:pPr>
              <a:spcBef>
                <a:spcPts val="0"/>
              </a:spcBef>
              <a:buFont typeface="Wingdings" panose="05000000000000000000" pitchFamily="2" charset="2"/>
              <a:buChar char="ü"/>
            </a:pPr>
            <a:r>
              <a:rPr lang="en-US" dirty="0" smtClean="0"/>
              <a:t>Get to know yourself</a:t>
            </a:r>
          </a:p>
          <a:p>
            <a:pPr>
              <a:spcBef>
                <a:spcPts val="0"/>
              </a:spcBef>
              <a:buFont typeface="Wingdings" panose="05000000000000000000" pitchFamily="2" charset="2"/>
              <a:buChar char="ü"/>
            </a:pPr>
            <a:r>
              <a:rPr lang="en-US" sz="1800" dirty="0" smtClean="0"/>
              <a:t>Be kind and generous &amp; grateful</a:t>
            </a:r>
          </a:p>
          <a:p>
            <a:pPr>
              <a:spcBef>
                <a:spcPts val="0"/>
              </a:spcBef>
              <a:buFont typeface="Wingdings" panose="05000000000000000000" pitchFamily="2" charset="2"/>
              <a:buChar char="ü"/>
            </a:pPr>
            <a:r>
              <a:rPr lang="en-US" dirty="0" smtClean="0"/>
              <a:t>Know your principles and live them</a:t>
            </a:r>
          </a:p>
          <a:p>
            <a:pPr>
              <a:spcBef>
                <a:spcPts val="0"/>
              </a:spcBef>
              <a:buFont typeface="Wingdings" panose="05000000000000000000" pitchFamily="2" charset="2"/>
              <a:buChar char="ü"/>
            </a:pPr>
            <a:r>
              <a:rPr lang="en-US" sz="1800" dirty="0" smtClean="0"/>
              <a:t>Set small goals and achieve it</a:t>
            </a:r>
          </a:p>
          <a:p>
            <a:pPr>
              <a:spcBef>
                <a:spcPts val="0"/>
              </a:spcBef>
              <a:buFont typeface="Wingdings" panose="05000000000000000000" pitchFamily="2" charset="2"/>
              <a:buChar char="ü"/>
            </a:pPr>
            <a:r>
              <a:rPr lang="en-US" dirty="0" smtClean="0"/>
              <a:t>Focus on solutions</a:t>
            </a:r>
          </a:p>
          <a:p>
            <a:pPr>
              <a:spcBef>
                <a:spcPts val="0"/>
              </a:spcBef>
              <a:buFont typeface="Wingdings" panose="05000000000000000000" pitchFamily="2" charset="2"/>
              <a:buChar char="ü"/>
            </a:pPr>
            <a:r>
              <a:rPr lang="en-US" sz="1800" dirty="0" smtClean="0"/>
              <a:t>Clean or clear your desk and the area you live in </a:t>
            </a:r>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915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57200"/>
            <a:ext cx="7582313" cy="924475"/>
          </a:xfrm>
        </p:spPr>
        <p:txBody>
          <a:bodyPr>
            <a:normAutofit/>
          </a:bodyPr>
          <a:lstStyle/>
          <a:p>
            <a:r>
              <a:rPr lang="en-US" sz="2800" dirty="0"/>
              <a:t>Ability to Accept and Learn from Criticism</a:t>
            </a:r>
          </a:p>
        </p:txBody>
      </p:sp>
      <p:sp>
        <p:nvSpPr>
          <p:cNvPr id="13" name="Content Placeholder 12"/>
          <p:cNvSpPr>
            <a:spLocks noGrp="1"/>
          </p:cNvSpPr>
          <p:nvPr>
            <p:ph idx="1"/>
          </p:nvPr>
        </p:nvSpPr>
        <p:spPr>
          <a:xfrm>
            <a:off x="457200" y="1381675"/>
            <a:ext cx="7239000" cy="4978920"/>
          </a:xfrm>
        </p:spPr>
        <p:txBody>
          <a:bodyPr>
            <a:noAutofit/>
          </a:bodyPr>
          <a:lstStyle/>
          <a:p>
            <a:pPr>
              <a:spcBef>
                <a:spcPts val="0"/>
              </a:spcBef>
            </a:pPr>
            <a:r>
              <a:rPr lang="en-US" dirty="0" smtClean="0"/>
              <a:t>Taking criticism is the ability of a person to accept constructive correction for improvement, and being able to withstand the pressure of unfair or dispiriting criticisms while motivating himself/herself to work harder and better instead of giving up; Taking criticism is not just about accepting what people say.</a:t>
            </a:r>
          </a:p>
          <a:p>
            <a:pPr marL="0" indent="0">
              <a:spcBef>
                <a:spcPts val="0"/>
              </a:spcBef>
              <a:buNone/>
            </a:pPr>
            <a:endParaRPr lang="en-US" sz="2000" dirty="0" smtClean="0"/>
          </a:p>
          <a:p>
            <a:pPr marL="0" indent="0">
              <a:spcBef>
                <a:spcPts val="0"/>
              </a:spcBef>
              <a:buNone/>
            </a:pPr>
            <a:r>
              <a:rPr lang="en-US" b="1" dirty="0" smtClean="0"/>
              <a:t> 6 </a:t>
            </a:r>
            <a:r>
              <a:rPr lang="en-US" b="1" dirty="0"/>
              <a:t>Tips For Taking Criticism </a:t>
            </a:r>
            <a:r>
              <a:rPr lang="en-US" b="1" dirty="0" smtClean="0"/>
              <a:t>Gracefully</a:t>
            </a:r>
          </a:p>
          <a:p>
            <a:pPr marL="0" indent="0">
              <a:spcBef>
                <a:spcPts val="0"/>
              </a:spcBef>
              <a:buNone/>
            </a:pPr>
            <a:endParaRPr lang="en-US" b="1" dirty="0" smtClean="0"/>
          </a:p>
          <a:p>
            <a:pPr>
              <a:spcBef>
                <a:spcPts val="0"/>
              </a:spcBef>
              <a:buFont typeface="Wingdings" panose="05000000000000000000" pitchFamily="2" charset="2"/>
              <a:buChar char="ü"/>
            </a:pPr>
            <a:r>
              <a:rPr lang="en-US" b="1" dirty="0" smtClean="0"/>
              <a:t>Listen</a:t>
            </a:r>
            <a:r>
              <a:rPr lang="en-US" dirty="0"/>
              <a:t>:</a:t>
            </a:r>
            <a:r>
              <a:rPr lang="en-US" dirty="0" smtClean="0"/>
              <a:t> </a:t>
            </a:r>
            <a:r>
              <a:rPr lang="en-US" dirty="0"/>
              <a:t>The first response most of us have when it comes to even the best intended criticism is to become </a:t>
            </a:r>
            <a:r>
              <a:rPr lang="en-US" dirty="0" smtClean="0"/>
              <a:t>defensive</a:t>
            </a:r>
            <a:endParaRPr lang="en-US" dirty="0"/>
          </a:p>
          <a:p>
            <a:pPr>
              <a:spcBef>
                <a:spcPts val="0"/>
              </a:spcBef>
              <a:buFont typeface="Wingdings" panose="05000000000000000000" pitchFamily="2" charset="2"/>
              <a:buChar char="ü"/>
            </a:pPr>
            <a:r>
              <a:rPr lang="en-US" b="1" dirty="0"/>
              <a:t>Ask </a:t>
            </a:r>
            <a:r>
              <a:rPr lang="en-US" b="1" dirty="0" smtClean="0"/>
              <a:t>questions</a:t>
            </a:r>
            <a:r>
              <a:rPr lang="en-US" dirty="0" smtClean="0"/>
              <a:t>: </a:t>
            </a:r>
            <a:r>
              <a:rPr lang="en-US" dirty="0"/>
              <a:t>To grow, you want to make sure you fully understand the person </a:t>
            </a:r>
            <a:r>
              <a:rPr lang="en-US" dirty="0" smtClean="0"/>
              <a:t>critiquing you</a:t>
            </a:r>
            <a:endParaRPr lang="en-US" dirty="0"/>
          </a:p>
          <a:p>
            <a:pPr>
              <a:spcBef>
                <a:spcPts val="0"/>
              </a:spcBef>
              <a:buFont typeface="Wingdings" panose="05000000000000000000" pitchFamily="2" charset="2"/>
              <a:buChar char="ü"/>
            </a:pPr>
            <a:r>
              <a:rPr lang="en-US" b="1" dirty="0" smtClean="0"/>
              <a:t>Respond</a:t>
            </a:r>
            <a:endParaRPr lang="en-US" b="1" dirty="0"/>
          </a:p>
          <a:p>
            <a:pPr>
              <a:spcBef>
                <a:spcPts val="0"/>
              </a:spcBef>
              <a:buFont typeface="Wingdings" panose="05000000000000000000" pitchFamily="2" charset="2"/>
              <a:buChar char="ü"/>
            </a:pPr>
            <a:r>
              <a:rPr lang="en-US" b="1" dirty="0"/>
              <a:t>Accentuate the </a:t>
            </a:r>
            <a:r>
              <a:rPr lang="en-US" b="1" dirty="0" smtClean="0"/>
              <a:t>positive</a:t>
            </a:r>
            <a:endParaRPr lang="en-US" b="1" dirty="0"/>
          </a:p>
          <a:p>
            <a:pPr>
              <a:spcBef>
                <a:spcPts val="0"/>
              </a:spcBef>
              <a:buFont typeface="Wingdings" panose="05000000000000000000" pitchFamily="2" charset="2"/>
              <a:buChar char="ü"/>
            </a:pPr>
            <a:r>
              <a:rPr lang="en-US" b="1" dirty="0"/>
              <a:t>Own </a:t>
            </a:r>
            <a:r>
              <a:rPr lang="en-US" b="1" dirty="0" smtClean="0"/>
              <a:t>it</a:t>
            </a:r>
            <a:endParaRPr lang="en-US" b="1" dirty="0"/>
          </a:p>
          <a:p>
            <a:pPr>
              <a:spcBef>
                <a:spcPts val="0"/>
              </a:spcBef>
              <a:buFont typeface="Wingdings" panose="05000000000000000000" pitchFamily="2" charset="2"/>
              <a:buChar char="ü"/>
            </a:pPr>
            <a:r>
              <a:rPr lang="en-US" b="1" dirty="0"/>
              <a:t>Write it </a:t>
            </a:r>
            <a:r>
              <a:rPr lang="en-US" b="1" dirty="0" smtClean="0"/>
              <a:t>down</a:t>
            </a:r>
            <a:endParaRPr lang="en-US" b="1" dirty="0"/>
          </a:p>
          <a:p>
            <a:pPr>
              <a:spcBef>
                <a:spcPts val="0"/>
              </a:spcBef>
              <a:buFont typeface="Wingdings" panose="05000000000000000000" pitchFamily="2" charset="2"/>
              <a:buChar char="ü"/>
            </a:pPr>
            <a:r>
              <a:rPr lang="en-US" b="1" dirty="0"/>
              <a:t>Do something nice for </a:t>
            </a:r>
            <a:r>
              <a:rPr lang="en-US" b="1" dirty="0" smtClean="0"/>
              <a:t>yourself</a:t>
            </a:r>
            <a:r>
              <a:rPr lang="en-US" b="1" dirty="0"/>
              <a:t>!</a:t>
            </a:r>
          </a:p>
          <a:p>
            <a:pPr>
              <a:spcBef>
                <a:spcPts val="0"/>
              </a:spcBef>
            </a:pPr>
            <a:endParaRPr lang="en-US" sz="2000"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339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685800"/>
          </a:xfrm>
        </p:spPr>
        <p:txBody>
          <a:bodyPr>
            <a:normAutofit/>
          </a:bodyPr>
          <a:lstStyle/>
          <a:p>
            <a:r>
              <a:rPr lang="en-US" dirty="0" smtClean="0"/>
              <a:t>Leadership Skills</a:t>
            </a:r>
            <a:endParaRPr lang="en-US" dirty="0"/>
          </a:p>
        </p:txBody>
      </p:sp>
      <p:sp>
        <p:nvSpPr>
          <p:cNvPr id="3" name="Content Placeholder 2"/>
          <p:cNvSpPr>
            <a:spLocks noGrp="1"/>
          </p:cNvSpPr>
          <p:nvPr>
            <p:ph idx="1"/>
          </p:nvPr>
        </p:nvSpPr>
        <p:spPr>
          <a:xfrm>
            <a:off x="609598" y="1295400"/>
            <a:ext cx="6629402" cy="5105400"/>
          </a:xfrm>
        </p:spPr>
        <p:txBody>
          <a:bodyPr>
            <a:normAutofit fontScale="25000" lnSpcReduction="20000"/>
          </a:bodyPr>
          <a:lstStyle/>
          <a:p>
            <a:r>
              <a:rPr lang="en-US" sz="6400" dirty="0" smtClean="0"/>
              <a:t>The </a:t>
            </a:r>
            <a:r>
              <a:rPr lang="en-US" sz="6400" dirty="0"/>
              <a:t>activity of leading a group of people or an organization or the ability to do this. </a:t>
            </a:r>
            <a:r>
              <a:rPr lang="en-US" sz="6400" dirty="0" smtClean="0"/>
              <a:t>Leadership</a:t>
            </a:r>
            <a:r>
              <a:rPr lang="en-US" sz="6400" b="1" dirty="0" smtClean="0"/>
              <a:t> </a:t>
            </a:r>
            <a:r>
              <a:rPr lang="en-US" sz="6400" dirty="0" smtClean="0"/>
              <a:t>involves</a:t>
            </a:r>
            <a:r>
              <a:rPr lang="en-US" sz="6400" dirty="0"/>
              <a:t>: establishing a clear vision, sharing that vision with others so that they will follow willingly, providing the information, knowledge and methods to realize that vision, </a:t>
            </a:r>
            <a:r>
              <a:rPr lang="en-US" sz="6400" dirty="0" smtClean="0"/>
              <a:t>and is able to think and act creatively in difficult situations. </a:t>
            </a:r>
            <a:r>
              <a:rPr lang="en-US" sz="6400" dirty="0"/>
              <a:t>Valuable leadership skills include the ability to delegate, inspire and communicate </a:t>
            </a:r>
            <a:r>
              <a:rPr lang="en-US" sz="6400" dirty="0" smtClean="0"/>
              <a:t>effectively.</a:t>
            </a:r>
          </a:p>
          <a:p>
            <a:pPr marL="0" indent="0">
              <a:buNone/>
            </a:pPr>
            <a:endParaRPr lang="en-US" b="1" dirty="0" smtClean="0"/>
          </a:p>
          <a:p>
            <a:pPr marL="0" indent="0">
              <a:buNone/>
            </a:pPr>
            <a:r>
              <a:rPr lang="en-US" sz="5600" b="1" dirty="0" smtClean="0"/>
              <a:t>Leadership </a:t>
            </a:r>
            <a:r>
              <a:rPr lang="en-US" sz="5600" b="1" dirty="0"/>
              <a:t>Skills Found in Managers</a:t>
            </a:r>
            <a:endParaRPr lang="en-US" sz="5600" dirty="0"/>
          </a:p>
          <a:p>
            <a:r>
              <a:rPr lang="en-US" sz="5600" b="1" dirty="0" smtClean="0"/>
              <a:t>Communication</a:t>
            </a:r>
            <a:r>
              <a:rPr lang="en-US" sz="5600" dirty="0"/>
              <a:t>:</a:t>
            </a:r>
            <a:r>
              <a:rPr lang="en-US" sz="5600" dirty="0" smtClean="0"/>
              <a:t> </a:t>
            </a:r>
            <a:r>
              <a:rPr lang="en-US" sz="5600" dirty="0"/>
              <a:t>Without a doubt, being an effective communicator is a top attribute of a strategic </a:t>
            </a:r>
            <a:r>
              <a:rPr lang="en-US" sz="5600" dirty="0" smtClean="0"/>
              <a:t>leader</a:t>
            </a:r>
            <a:endParaRPr lang="en-US" sz="5600" dirty="0"/>
          </a:p>
          <a:p>
            <a:r>
              <a:rPr lang="en-US" sz="5600" b="1" dirty="0" smtClean="0"/>
              <a:t>Awareness</a:t>
            </a:r>
            <a:r>
              <a:rPr lang="en-US" sz="5600" dirty="0"/>
              <a:t>:</a:t>
            </a:r>
            <a:r>
              <a:rPr lang="en-US" sz="5600" dirty="0" smtClean="0"/>
              <a:t> </a:t>
            </a:r>
            <a:r>
              <a:rPr lang="en-US" sz="5600" dirty="0"/>
              <a:t>A strong leader should also have an eye on the business process to learn which ideas are effective and </a:t>
            </a:r>
            <a:r>
              <a:rPr lang="en-US" sz="5600" dirty="0" smtClean="0"/>
              <a:t>which are </a:t>
            </a:r>
            <a:r>
              <a:rPr lang="en-US" sz="5600" dirty="0"/>
              <a:t>less </a:t>
            </a:r>
            <a:r>
              <a:rPr lang="en-US" sz="5600" dirty="0" smtClean="0"/>
              <a:t>so</a:t>
            </a:r>
            <a:endParaRPr lang="en-US" sz="5600" dirty="0"/>
          </a:p>
          <a:p>
            <a:r>
              <a:rPr lang="en-US" sz="5600" b="1" dirty="0" smtClean="0"/>
              <a:t>Honest</a:t>
            </a:r>
            <a:r>
              <a:rPr lang="en-US" sz="5600" dirty="0" smtClean="0"/>
              <a:t>: Wise </a:t>
            </a:r>
            <a:r>
              <a:rPr lang="en-US" sz="5600" dirty="0"/>
              <a:t>leaders are not afraid of communicating the truth to their people</a:t>
            </a:r>
            <a:r>
              <a:rPr lang="en-US" sz="5600" dirty="0" smtClean="0"/>
              <a:t>. Honesty</a:t>
            </a:r>
            <a:r>
              <a:rPr lang="en-US" sz="5600" dirty="0"/>
              <a:t> is about being truthful, having integrity, and building trust. Honesty leads to better more productive relationships. </a:t>
            </a:r>
            <a:endParaRPr lang="en-US" sz="5600" dirty="0" smtClean="0"/>
          </a:p>
          <a:p>
            <a:r>
              <a:rPr lang="en-US" sz="5600" b="1" dirty="0" smtClean="0"/>
              <a:t>Relationship Building</a:t>
            </a:r>
            <a:r>
              <a:rPr lang="en-US" sz="5600" dirty="0" smtClean="0"/>
              <a:t>: A good leader must build the team within</a:t>
            </a:r>
            <a:endParaRPr lang="en-US" sz="5600" dirty="0"/>
          </a:p>
          <a:p>
            <a:r>
              <a:rPr lang="en-US" sz="5600" b="1" dirty="0" smtClean="0"/>
              <a:t>Innovation </a:t>
            </a:r>
            <a:r>
              <a:rPr lang="en-US" sz="5600" b="1" dirty="0"/>
              <a:t>leadership is</a:t>
            </a:r>
            <a:r>
              <a:rPr lang="en-US" sz="5600" dirty="0"/>
              <a:t> a philosophy and technique that combines </a:t>
            </a:r>
            <a:r>
              <a:rPr lang="en-US" sz="5600" dirty="0" smtClean="0"/>
              <a:t>different leadershi</a:t>
            </a:r>
            <a:r>
              <a:rPr lang="en-US" sz="5600" b="1" dirty="0" smtClean="0"/>
              <a:t>p</a:t>
            </a:r>
            <a:r>
              <a:rPr lang="en-US" sz="5600" dirty="0"/>
              <a:t> styles to influence employees to produce creative ideas, products, and </a:t>
            </a:r>
            <a:r>
              <a:rPr lang="en-US" sz="5600" dirty="0" smtClean="0"/>
              <a:t>services</a:t>
            </a:r>
            <a:endParaRPr lang="en-US" sz="5600" dirty="0"/>
          </a:p>
          <a:p>
            <a:pPr marL="0" indent="0">
              <a:buNone/>
            </a:pPr>
            <a:endParaRPr lang="en-US" sz="4800" dirty="0"/>
          </a:p>
          <a:p>
            <a:pPr marL="0" indent="0">
              <a:buNone/>
            </a:pPr>
            <a:r>
              <a:rPr lang="en-US" sz="4800" dirty="0"/>
              <a:t/>
            </a:r>
            <a:br>
              <a:rPr lang="en-US" sz="4800" dirty="0"/>
            </a:br>
            <a:r>
              <a:rPr lang="en-US" sz="4800" dirty="0"/>
              <a:t/>
            </a:r>
            <a:br>
              <a:rPr lang="en-US" sz="4800" dirty="0"/>
            </a:br>
            <a:endParaRPr lang="en-US" sz="4800"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7140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347713" cy="762000"/>
          </a:xfrm>
        </p:spPr>
        <p:txBody>
          <a:bodyPr/>
          <a:lstStyle/>
          <a:p>
            <a:r>
              <a:rPr lang="en-US" dirty="0" smtClean="0"/>
              <a:t>Leadership Skills Cont. </a:t>
            </a:r>
            <a:endParaRPr lang="en-US" dirty="0"/>
          </a:p>
        </p:txBody>
      </p:sp>
      <p:sp>
        <p:nvSpPr>
          <p:cNvPr id="3" name="Content Placeholder 2"/>
          <p:cNvSpPr>
            <a:spLocks noGrp="1"/>
          </p:cNvSpPr>
          <p:nvPr>
            <p:ph idx="1"/>
          </p:nvPr>
        </p:nvSpPr>
        <p:spPr>
          <a:xfrm>
            <a:off x="761999" y="1295400"/>
            <a:ext cx="6195313" cy="5181600"/>
          </a:xfrm>
        </p:spPr>
        <p:txBody>
          <a:bodyPr>
            <a:normAutofit fontScale="62500" lnSpcReduction="20000"/>
          </a:bodyPr>
          <a:lstStyle/>
          <a:p>
            <a:endParaRPr lang="en-US" sz="2300" b="1" dirty="0" smtClean="0"/>
          </a:p>
          <a:p>
            <a:r>
              <a:rPr lang="en-US" sz="2300" b="1" dirty="0" smtClean="0"/>
              <a:t>Passion </a:t>
            </a:r>
            <a:r>
              <a:rPr lang="en-US" sz="2300" b="1" dirty="0"/>
              <a:t>&amp; Commitment</a:t>
            </a:r>
            <a:r>
              <a:rPr lang="en-US" sz="2300" dirty="0"/>
              <a:t>: Enthusiasm for your mission or project will get others excited because they can see and feel your dedication</a:t>
            </a:r>
          </a:p>
          <a:p>
            <a:r>
              <a:rPr lang="en-US" sz="2300" b="1" dirty="0"/>
              <a:t>Positivity</a:t>
            </a:r>
            <a:r>
              <a:rPr lang="en-US" sz="2300" dirty="0"/>
              <a:t>: A positive attitude is contagious</a:t>
            </a:r>
          </a:p>
          <a:p>
            <a:r>
              <a:rPr lang="en-US" sz="2300" b="1" dirty="0"/>
              <a:t>Emotional stability</a:t>
            </a:r>
            <a:r>
              <a:rPr lang="en-US" sz="2300" dirty="0"/>
              <a:t>: Good leaders must be able to tolerate frustration and stress</a:t>
            </a:r>
          </a:p>
          <a:p>
            <a:r>
              <a:rPr lang="en-US" sz="2300" b="1" dirty="0"/>
              <a:t>Clarity</a:t>
            </a:r>
            <a:r>
              <a:rPr lang="en-US" sz="2300" dirty="0"/>
              <a:t>: They are clear and concise at all times--there is no question of their vision and what needs to be accomplished</a:t>
            </a:r>
          </a:p>
          <a:p>
            <a:r>
              <a:rPr lang="en-US" sz="2300" b="1" dirty="0"/>
              <a:t>Decisiveness</a:t>
            </a:r>
            <a:r>
              <a:rPr lang="en-US" sz="2300" dirty="0"/>
              <a:t>: Once they have made up their mind, they don't hesitate to commit--it's all hands on deck</a:t>
            </a:r>
          </a:p>
          <a:p>
            <a:pPr marL="0" indent="0">
              <a:buNone/>
            </a:pPr>
            <a:endParaRPr lang="en-US" b="1" dirty="0"/>
          </a:p>
          <a:p>
            <a:pPr marL="0" indent="0">
              <a:buNone/>
            </a:pPr>
            <a:r>
              <a:rPr lang="en-US" sz="2200" b="1" dirty="0" smtClean="0"/>
              <a:t>The </a:t>
            </a:r>
            <a:r>
              <a:rPr lang="en-US" sz="2200" b="1" dirty="0"/>
              <a:t>Six Styles of </a:t>
            </a:r>
            <a:r>
              <a:rPr lang="en-US" sz="2200" b="1" dirty="0" smtClean="0"/>
              <a:t>Leadership</a:t>
            </a:r>
            <a:endParaRPr lang="en-US" sz="2200" b="1" dirty="0"/>
          </a:p>
          <a:p>
            <a:r>
              <a:rPr lang="en-US" sz="2200" dirty="0"/>
              <a:t>Visionary — mobilize people toward a </a:t>
            </a:r>
            <a:r>
              <a:rPr lang="en-US" sz="2200" dirty="0" smtClean="0"/>
              <a:t>vision</a:t>
            </a:r>
            <a:endParaRPr lang="en-US" sz="2200" dirty="0"/>
          </a:p>
          <a:p>
            <a:r>
              <a:rPr lang="en-US" sz="2200" dirty="0"/>
              <a:t>Coaching — develop people for the </a:t>
            </a:r>
            <a:r>
              <a:rPr lang="en-US" sz="2200" dirty="0" smtClean="0"/>
              <a:t>future</a:t>
            </a:r>
            <a:endParaRPr lang="en-US" sz="2200" dirty="0"/>
          </a:p>
          <a:p>
            <a:r>
              <a:rPr lang="en-US" sz="2200" dirty="0"/>
              <a:t>Affiliative — create emotional bonds and </a:t>
            </a:r>
            <a:r>
              <a:rPr lang="en-US" sz="2200" dirty="0" smtClean="0"/>
              <a:t>harmony</a:t>
            </a:r>
            <a:endParaRPr lang="en-US" sz="2200" dirty="0"/>
          </a:p>
          <a:p>
            <a:r>
              <a:rPr lang="en-US" sz="2200" dirty="0"/>
              <a:t>Democratic — build consensus through </a:t>
            </a:r>
            <a:r>
              <a:rPr lang="en-US" sz="2200" dirty="0" smtClean="0"/>
              <a:t>participation</a:t>
            </a:r>
            <a:endParaRPr lang="en-US" sz="2200" dirty="0"/>
          </a:p>
          <a:p>
            <a:r>
              <a:rPr lang="en-US" sz="2200" dirty="0"/>
              <a:t>Pacesetting — expect excellence and </a:t>
            </a:r>
            <a:r>
              <a:rPr lang="en-US" sz="2200" dirty="0" smtClean="0"/>
              <a:t>self-direction</a:t>
            </a:r>
            <a:endParaRPr lang="en-US" sz="2200" dirty="0"/>
          </a:p>
          <a:p>
            <a:r>
              <a:rPr lang="en-US" sz="2200" dirty="0"/>
              <a:t>Commanding — demand immediate </a:t>
            </a:r>
            <a:r>
              <a:rPr lang="en-US" sz="2200" dirty="0" smtClean="0"/>
              <a:t>compliance</a:t>
            </a:r>
            <a:endParaRPr lang="en-US" sz="2200" dirty="0"/>
          </a:p>
          <a:p>
            <a:r>
              <a:rPr lang="en-US" sz="2200" b="1" dirty="0" smtClean="0"/>
              <a:t>A Good Leader will use all of these styles</a:t>
            </a:r>
            <a:r>
              <a:rPr lang="en-US" sz="2400" b="1" dirty="0" smtClean="0"/>
              <a:t> </a:t>
            </a:r>
            <a:endParaRPr lang="en-US" sz="2200" b="1" dirty="0"/>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81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5800"/>
          </a:xfrm>
        </p:spPr>
        <p:txBody>
          <a:bodyPr/>
          <a:lstStyle/>
          <a:p>
            <a:r>
              <a:rPr lang="en-US" dirty="0" smtClean="0"/>
              <a:t>Other Skills</a:t>
            </a:r>
            <a:endParaRPr lang="en-US" dirty="0"/>
          </a:p>
        </p:txBody>
      </p:sp>
      <p:sp>
        <p:nvSpPr>
          <p:cNvPr id="3" name="Content Placeholder 2"/>
          <p:cNvSpPr>
            <a:spLocks noGrp="1"/>
          </p:cNvSpPr>
          <p:nvPr>
            <p:ph idx="1"/>
          </p:nvPr>
        </p:nvSpPr>
        <p:spPr>
          <a:xfrm>
            <a:off x="685799" y="1295400"/>
            <a:ext cx="6271513" cy="4745963"/>
          </a:xfrm>
        </p:spPr>
        <p:txBody>
          <a:bodyPr>
            <a:normAutofit lnSpcReduction="10000"/>
          </a:bodyPr>
          <a:lstStyle/>
          <a:p>
            <a:r>
              <a:rPr lang="en-US" b="1" dirty="0"/>
              <a:t>Transferable Skills </a:t>
            </a:r>
            <a:r>
              <a:rPr lang="en-US" dirty="0"/>
              <a:t>are skills and abilities that are relevant and helpful across different areas of life: socially, professionally and at school. They are portable skills. People usually think about their transferable skills when applying for a job or when thinking about a career </a:t>
            </a:r>
            <a:r>
              <a:rPr lang="en-US" dirty="0" smtClean="0"/>
              <a:t>change </a:t>
            </a:r>
            <a:endParaRPr lang="en-US" dirty="0"/>
          </a:p>
          <a:p>
            <a:r>
              <a:rPr lang="en-US" b="1" dirty="0"/>
              <a:t>Employability skills </a:t>
            </a:r>
            <a:r>
              <a:rPr lang="en-US" dirty="0"/>
              <a:t>are the skills, qualities and attitudes that employers say are essential for their </a:t>
            </a:r>
            <a:r>
              <a:rPr lang="en-US" dirty="0" smtClean="0"/>
              <a:t>workplace</a:t>
            </a:r>
          </a:p>
          <a:p>
            <a:r>
              <a:rPr lang="en-US" b="1" dirty="0"/>
              <a:t>M</a:t>
            </a:r>
            <a:r>
              <a:rPr lang="en-US" b="1" dirty="0" smtClean="0"/>
              <a:t>anagerial </a:t>
            </a:r>
            <a:r>
              <a:rPr lang="en-US" b="1" dirty="0"/>
              <a:t>skills </a:t>
            </a:r>
            <a:r>
              <a:rPr lang="en-US" dirty="0"/>
              <a:t>are the knowledge and ability of the individuals in a managerial position to fulfill some specific management activities or tasks. This knowledge and ability can be learned and practiced. However, they also can be acquired through practical implementation of required activities and tasks. Therefore, you can develop each skill through learning and practical experience as a manager</a:t>
            </a:r>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214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762000"/>
          </a:xfrm>
        </p:spPr>
        <p:txBody>
          <a:bodyPr/>
          <a:lstStyle/>
          <a:p>
            <a:r>
              <a:rPr lang="en-US" dirty="0" smtClean="0"/>
              <a:t>Other Skills Continued</a:t>
            </a:r>
            <a:endParaRPr lang="en-US" dirty="0"/>
          </a:p>
        </p:txBody>
      </p:sp>
      <p:sp>
        <p:nvSpPr>
          <p:cNvPr id="3" name="Content Placeholder 2"/>
          <p:cNvSpPr>
            <a:spLocks noGrp="1"/>
          </p:cNvSpPr>
          <p:nvPr>
            <p:ph idx="1"/>
          </p:nvPr>
        </p:nvSpPr>
        <p:spPr>
          <a:xfrm>
            <a:off x="381000" y="1219200"/>
            <a:ext cx="7162800" cy="5105400"/>
          </a:xfrm>
        </p:spPr>
        <p:txBody>
          <a:bodyPr>
            <a:normAutofit fontScale="92500" lnSpcReduction="20000"/>
          </a:bodyPr>
          <a:lstStyle/>
          <a:p>
            <a:pPr>
              <a:buFont typeface="Wingdings" panose="05000000000000000000" pitchFamily="2" charset="2"/>
              <a:buChar char="Ø"/>
            </a:pPr>
            <a:r>
              <a:rPr lang="en-US" sz="2300" b="1" dirty="0" smtClean="0"/>
              <a:t>21</a:t>
            </a:r>
            <a:r>
              <a:rPr lang="en-US" sz="2300" b="1" baseline="30000" dirty="0" smtClean="0"/>
              <a:t>st</a:t>
            </a:r>
            <a:r>
              <a:rPr lang="en-US" sz="2300" b="1" dirty="0" smtClean="0"/>
              <a:t> </a:t>
            </a:r>
            <a:r>
              <a:rPr lang="en-US" sz="2300" b="1" dirty="0"/>
              <a:t>Century </a:t>
            </a:r>
            <a:r>
              <a:rPr lang="en-US" sz="2300" b="1" dirty="0" smtClean="0"/>
              <a:t>Skills</a:t>
            </a:r>
            <a:r>
              <a:rPr lang="en-US" sz="2600" b="1" dirty="0" smtClean="0"/>
              <a:t>: </a:t>
            </a:r>
            <a:r>
              <a:rPr lang="en-US" dirty="0"/>
              <a:t>The term 21</a:t>
            </a:r>
            <a:r>
              <a:rPr lang="en-US" baseline="30000" dirty="0"/>
              <a:t>st</a:t>
            </a:r>
            <a:r>
              <a:rPr lang="en-US" dirty="0"/>
              <a:t> century skills refers to a broad set of knowledge, skills, work habits, and character traits that are </a:t>
            </a:r>
            <a:r>
              <a:rPr lang="en-US" dirty="0" smtClean="0"/>
              <a:t>believed by </a:t>
            </a:r>
            <a:r>
              <a:rPr lang="en-US" dirty="0"/>
              <a:t>educators, school reformers, college professors, employers, and </a:t>
            </a:r>
            <a:r>
              <a:rPr lang="en-US" dirty="0" smtClean="0"/>
              <a:t>others to </a:t>
            </a:r>
            <a:r>
              <a:rPr lang="en-US" dirty="0"/>
              <a:t>be critically important to success in today's </a:t>
            </a:r>
            <a:r>
              <a:rPr lang="en-US" dirty="0" smtClean="0"/>
              <a:t>world.</a:t>
            </a:r>
            <a:r>
              <a:rPr lang="en-US" dirty="0"/>
              <a:t> </a:t>
            </a:r>
            <a:endParaRPr lang="en-US" sz="2600" dirty="0"/>
          </a:p>
          <a:p>
            <a:pPr>
              <a:buFont typeface="Wingdings" panose="05000000000000000000" pitchFamily="2" charset="2"/>
              <a:buChar char="ü"/>
            </a:pPr>
            <a:r>
              <a:rPr lang="en-US" dirty="0"/>
              <a:t>Learning and Innovation Skills • Creativity and innovation skills • Critical thinking and problem solving skills • Communication and collaboration skills Information, Media and Technology Skills</a:t>
            </a:r>
          </a:p>
          <a:p>
            <a:pPr>
              <a:buFont typeface="Wingdings" panose="05000000000000000000" pitchFamily="2" charset="2"/>
              <a:buChar char="ü"/>
            </a:pPr>
            <a:r>
              <a:rPr lang="en-US" dirty="0"/>
              <a:t>Information literacy • Media literacy • ICT (information and communications technology) literacy </a:t>
            </a:r>
          </a:p>
          <a:p>
            <a:pPr>
              <a:buFont typeface="Wingdings" panose="05000000000000000000" pitchFamily="2" charset="2"/>
              <a:buChar char="ü"/>
            </a:pPr>
            <a:r>
              <a:rPr lang="en-US" dirty="0"/>
              <a:t>Life and Career Skills • Flexibility and adaptability • Initiative and self-direction • Social and cross-cultural skills • Productivity and accountability</a:t>
            </a:r>
          </a:p>
          <a:p>
            <a:pPr>
              <a:buFont typeface="Wingdings" panose="05000000000000000000" pitchFamily="2" charset="2"/>
              <a:buChar char="ü"/>
            </a:pPr>
            <a:r>
              <a:rPr lang="en-US" dirty="0"/>
              <a:t>Core Subjects • English, reading or language arts • World languages • Arts • Mathematics • Economics • Science • Geography • History • Government and civics</a:t>
            </a:r>
          </a:p>
          <a:p>
            <a:pPr>
              <a:buFont typeface="Wingdings" panose="05000000000000000000" pitchFamily="2" charset="2"/>
              <a:buChar char="ü"/>
            </a:pPr>
            <a:r>
              <a:rPr lang="en-US" dirty="0"/>
              <a:t>21st Century Themes • Global awareness • Financial, economic, business and entrepreneurial literacy • Civic literacy • Health </a:t>
            </a:r>
            <a:r>
              <a:rPr lang="en-US" dirty="0" smtClean="0"/>
              <a:t>literacy</a:t>
            </a:r>
            <a:r>
              <a:rPr lang="en-US" dirty="0"/>
              <a:t> </a:t>
            </a:r>
            <a:endParaRPr lang="en-US" dirty="0" smtClean="0"/>
          </a:p>
          <a:p>
            <a:pPr>
              <a:buFont typeface="Wingdings" panose="05000000000000000000" pitchFamily="2" charset="2"/>
              <a:buChar char="ü"/>
            </a:pPr>
            <a:endParaRPr lang="en-US" dirty="0"/>
          </a:p>
          <a:p>
            <a:pPr marL="0" indent="0">
              <a:buNone/>
            </a:pPr>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789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Skills Continued</a:t>
            </a:r>
            <a:endParaRPr lang="en-US" dirty="0"/>
          </a:p>
        </p:txBody>
      </p:sp>
      <p:sp>
        <p:nvSpPr>
          <p:cNvPr id="3" name="Content Placeholder 2"/>
          <p:cNvSpPr>
            <a:spLocks noGrp="1"/>
          </p:cNvSpPr>
          <p:nvPr>
            <p:ph idx="1"/>
          </p:nvPr>
        </p:nvSpPr>
        <p:spPr>
          <a:xfrm>
            <a:off x="609599" y="1676400"/>
            <a:ext cx="6347714" cy="4364963"/>
          </a:xfrm>
        </p:spPr>
        <p:txBody>
          <a:bodyPr/>
          <a:lstStyle/>
          <a:p>
            <a:r>
              <a:rPr lang="en-US" b="1" dirty="0"/>
              <a:t>Career-Readiness Skills</a:t>
            </a:r>
            <a:r>
              <a:rPr lang="en-US" dirty="0"/>
              <a:t>: The employer community has repeatedly called for workers with strong career-readiness skills (also called twenty-first-century skills, soft skills, and employability skills): the general habits and competencies that make a person an effective employee, such as </a:t>
            </a:r>
            <a:r>
              <a:rPr lang="en-US" dirty="0" smtClean="0"/>
              <a:t>how </a:t>
            </a:r>
            <a:r>
              <a:rPr lang="en-US" dirty="0"/>
              <a:t>to show up to work on time and how to work cooperatively with others. Many </a:t>
            </a:r>
            <a:r>
              <a:rPr lang="en-US" dirty="0" smtClean="0"/>
              <a:t>High School and College programs </a:t>
            </a:r>
            <a:r>
              <a:rPr lang="en-US" dirty="0"/>
              <a:t>now therefore aim to help students develop better interpersonal and noncognitive abilities such as empathy, adaptability, and communication, and to improve their ability to solve problems. The demand for such skills is projected to grow in the </a:t>
            </a:r>
            <a:r>
              <a:rPr lang="en-US" dirty="0" smtClean="0"/>
              <a:t>future with all the changes in Technology</a:t>
            </a:r>
            <a:endParaRPr lang="en-US" dirty="0"/>
          </a:p>
          <a:p>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097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Series</a:t>
            </a:r>
            <a:endParaRPr lang="en-US" dirty="0"/>
          </a:p>
        </p:txBody>
      </p:sp>
      <p:sp>
        <p:nvSpPr>
          <p:cNvPr id="3" name="Content Placeholder 2"/>
          <p:cNvSpPr>
            <a:spLocks noGrp="1"/>
          </p:cNvSpPr>
          <p:nvPr>
            <p:ph idx="1"/>
          </p:nvPr>
        </p:nvSpPr>
        <p:spPr>
          <a:xfrm>
            <a:off x="457200" y="1371600"/>
            <a:ext cx="6347714" cy="4876800"/>
          </a:xfrm>
        </p:spPr>
        <p:txBody>
          <a:bodyPr/>
          <a:lstStyle/>
          <a:p>
            <a:endParaRPr lang="en-US" dirty="0" smtClean="0"/>
          </a:p>
          <a:p>
            <a:r>
              <a:rPr lang="en-US" dirty="0" smtClean="0"/>
              <a:t>Job Search Techniques</a:t>
            </a:r>
          </a:p>
          <a:p>
            <a:pPr lvl="2"/>
            <a:r>
              <a:rPr lang="en-US" dirty="0" smtClean="0"/>
              <a:t>Prepares you for entry or reentry into the job market</a:t>
            </a:r>
          </a:p>
          <a:p>
            <a:pPr lvl="2"/>
            <a:endParaRPr lang="en-US" dirty="0" smtClean="0"/>
          </a:p>
          <a:p>
            <a:r>
              <a:rPr lang="en-US" dirty="0" smtClean="0"/>
              <a:t>Writing Effective Resumes</a:t>
            </a:r>
          </a:p>
          <a:p>
            <a:pPr lvl="2"/>
            <a:r>
              <a:rPr lang="en-US" dirty="0" smtClean="0"/>
              <a:t>Creating the perfect resume to get you that interview </a:t>
            </a:r>
          </a:p>
          <a:p>
            <a:pPr lvl="2"/>
            <a:endParaRPr lang="en-US" dirty="0" smtClean="0"/>
          </a:p>
          <a:p>
            <a:r>
              <a:rPr lang="en-US" dirty="0" smtClean="0"/>
              <a:t>Interviewing with Confidence</a:t>
            </a:r>
          </a:p>
          <a:p>
            <a:pPr lvl="2"/>
            <a:r>
              <a:rPr lang="en-US" dirty="0" smtClean="0"/>
              <a:t>Sets you up to have an outstanding interview experience</a:t>
            </a:r>
          </a:p>
          <a:p>
            <a:pPr marL="914400" lvl="2" indent="0">
              <a:buNone/>
            </a:pPr>
            <a:endParaRPr lang="en-US" dirty="0"/>
          </a:p>
          <a:p>
            <a:r>
              <a:rPr lang="en-US" dirty="0" smtClean="0"/>
              <a:t>Soft Skills / Hard Skills</a:t>
            </a:r>
            <a:endParaRPr lang="en-US" dirty="0"/>
          </a:p>
          <a:p>
            <a:pPr lvl="2"/>
            <a:r>
              <a:rPr lang="en-US" dirty="0" smtClean="0"/>
              <a:t>Gain the job with your Hard Skills</a:t>
            </a:r>
          </a:p>
          <a:p>
            <a:pPr lvl="2"/>
            <a:r>
              <a:rPr lang="en-US" dirty="0" smtClean="0"/>
              <a:t>Lose the job with unprofessional Soft Skills</a:t>
            </a:r>
            <a:endParaRPr lang="en-US" dirty="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229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Summarize</a:t>
            </a:r>
            <a:endParaRPr lang="en-US" dirty="0"/>
          </a:p>
        </p:txBody>
      </p:sp>
      <p:sp>
        <p:nvSpPr>
          <p:cNvPr id="3" name="Content Placeholder 2"/>
          <p:cNvSpPr>
            <a:spLocks noGrp="1"/>
          </p:cNvSpPr>
          <p:nvPr>
            <p:ph idx="1"/>
          </p:nvPr>
        </p:nvSpPr>
        <p:spPr>
          <a:xfrm>
            <a:off x="609599" y="1676400"/>
            <a:ext cx="6347714" cy="4724400"/>
          </a:xfrm>
        </p:spPr>
        <p:txBody>
          <a:bodyPr/>
          <a:lstStyle/>
          <a:p>
            <a:r>
              <a:rPr lang="en-US" dirty="0" smtClean="0"/>
              <a:t>For some, Soft Skills come naturally, but for most of us we need to work and practice to gain professional soft skills </a:t>
            </a:r>
          </a:p>
          <a:p>
            <a:r>
              <a:rPr lang="en-US" dirty="0" smtClean="0"/>
              <a:t>Leadership: Working towards being the best leader you can be means learning the six leadership styles and implementing them into your job. Take the time to watch other leaders, to see what you want and don’t want to add you your leadership toolbox </a:t>
            </a:r>
          </a:p>
          <a:p>
            <a:r>
              <a:rPr lang="en-US" dirty="0" smtClean="0"/>
              <a:t>Teamwork: No matter what you do in life being a good team player will result in more self confidence and more appreciation from employers and others </a:t>
            </a:r>
          </a:p>
          <a:p>
            <a:r>
              <a:rPr lang="en-US" dirty="0" smtClean="0"/>
              <a:t>Being timely is important in every aspect of your life </a:t>
            </a:r>
          </a:p>
          <a:p>
            <a:r>
              <a:rPr lang="en-US" dirty="0" smtClean="0"/>
              <a:t>Remember Hard Skills will get you the job, but you can lose the job if you do not use professional soft skills </a:t>
            </a:r>
          </a:p>
          <a:p>
            <a:endParaRPr lang="en-US" dirty="0" smtClean="0"/>
          </a:p>
        </p:txBody>
      </p:sp>
      <p:pic>
        <p:nvPicPr>
          <p:cNvPr id="5"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458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yc logo with tagline you can green yellow"/>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6740" y="638620"/>
            <a:ext cx="6041259" cy="507638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4643437"/>
            <a:ext cx="1450075" cy="2143125"/>
          </a:xfrm>
          <a:prstGeom prst="rect">
            <a:avLst/>
          </a:prstGeom>
        </p:spPr>
      </p:pic>
    </p:spTree>
    <p:extLst>
      <p:ext uri="{BB962C8B-B14F-4D97-AF65-F5344CB8AC3E}">
        <p14:creationId xmlns:p14="http://schemas.microsoft.com/office/powerpoint/2010/main" val="395282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81000"/>
            <a:ext cx="6347713" cy="1549400"/>
          </a:xfrm>
        </p:spPr>
        <p:txBody>
          <a:bodyPr>
            <a:normAutofit/>
          </a:bodyPr>
          <a:lstStyle/>
          <a:p>
            <a:pPr marL="114300"/>
            <a:r>
              <a:rPr lang="en-US" sz="2400" dirty="0" smtClean="0"/>
              <a:t/>
            </a:r>
            <a:br>
              <a:rPr lang="en-US" sz="2400" dirty="0" smtClean="0"/>
            </a:br>
            <a:r>
              <a:rPr lang="en-US" sz="3200" dirty="0"/>
              <a:t>What is a Hard Skill?</a:t>
            </a:r>
          </a:p>
        </p:txBody>
      </p:sp>
      <p:sp>
        <p:nvSpPr>
          <p:cNvPr id="3" name="Content Placeholder 2"/>
          <p:cNvSpPr>
            <a:spLocks noGrp="1"/>
          </p:cNvSpPr>
          <p:nvPr>
            <p:ph idx="1"/>
          </p:nvPr>
        </p:nvSpPr>
        <p:spPr>
          <a:xfrm>
            <a:off x="571500" y="1828800"/>
            <a:ext cx="6385812" cy="4800600"/>
          </a:xfrm>
        </p:spPr>
        <p:txBody>
          <a:bodyPr>
            <a:normAutofit/>
          </a:bodyPr>
          <a:lstStyle/>
          <a:p>
            <a:pPr marL="571500" indent="-457200">
              <a:buFont typeface="Wingdings" panose="05000000000000000000" pitchFamily="2" charset="2"/>
              <a:buChar char="Ø"/>
            </a:pPr>
            <a:r>
              <a:rPr lang="en-US" b="1" dirty="0" smtClean="0"/>
              <a:t>Hard skills </a:t>
            </a:r>
            <a:r>
              <a:rPr lang="en-US" dirty="0" smtClean="0"/>
              <a:t>are specific, teachable abilities that can be defined and measured, and include the specific knowledge and abilities required for success in a job. </a:t>
            </a:r>
          </a:p>
          <a:p>
            <a:pPr marL="571500" indent="-457200">
              <a:buFont typeface="Wingdings" panose="05000000000000000000" pitchFamily="2" charset="2"/>
              <a:buChar char="Ø"/>
            </a:pPr>
            <a:r>
              <a:rPr lang="en-US" dirty="0" smtClean="0"/>
              <a:t>Examples </a:t>
            </a:r>
            <a:r>
              <a:rPr lang="en-US" dirty="0"/>
              <a:t>of hard skills include computer programming, web </a:t>
            </a:r>
            <a:r>
              <a:rPr lang="en-US" dirty="0" smtClean="0"/>
              <a:t>design</a:t>
            </a:r>
            <a:r>
              <a:rPr lang="en-US" dirty="0"/>
              <a:t>, typing</a:t>
            </a:r>
            <a:r>
              <a:rPr lang="en-US" dirty="0" smtClean="0"/>
              <a:t>, accounting</a:t>
            </a:r>
            <a:r>
              <a:rPr lang="en-US" dirty="0"/>
              <a:t>, finance, writing, mathematics, </a:t>
            </a:r>
            <a:r>
              <a:rPr lang="en-US" dirty="0" smtClean="0"/>
              <a:t>operation of tools/equipment, and </a:t>
            </a:r>
            <a:r>
              <a:rPr lang="en-US" dirty="0"/>
              <a:t>other quantifiable skills that are included in the requirements for a job.</a:t>
            </a:r>
            <a:endParaRPr lang="en-US" dirty="0" smtClean="0"/>
          </a:p>
          <a:p>
            <a:pPr marL="571500" indent="-457200">
              <a:buFont typeface="Wingdings" panose="05000000000000000000" pitchFamily="2" charset="2"/>
              <a:buChar char="Ø"/>
            </a:pPr>
            <a:r>
              <a:rPr lang="en-US" b="1" dirty="0" smtClean="0"/>
              <a:t>Hard skills </a:t>
            </a:r>
            <a:r>
              <a:rPr lang="en-US" dirty="0" smtClean="0"/>
              <a:t>can be learned on the job, or by earning a degree or certificate at Yavapai College, another College, University or Trade School.</a:t>
            </a:r>
          </a:p>
          <a:p>
            <a:pPr marL="571500" indent="-457200">
              <a:buFont typeface="Wingdings" panose="05000000000000000000" pitchFamily="2" charset="2"/>
              <a:buChar char="Ø"/>
            </a:pPr>
            <a:endParaRPr lang="en-US" dirty="0" smtClean="0"/>
          </a:p>
          <a:p>
            <a:pPr marL="114300" indent="0">
              <a:buNone/>
            </a:pPr>
            <a:r>
              <a:rPr lang="en-US" sz="2000" dirty="0" smtClean="0">
                <a:solidFill>
                  <a:srgbClr val="FF0000"/>
                </a:solidFill>
              </a:rPr>
              <a:t> </a:t>
            </a:r>
          </a:p>
        </p:txBody>
      </p:sp>
      <p:pic>
        <p:nvPicPr>
          <p:cNvPr id="7"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937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990600"/>
          </a:xfrm>
        </p:spPr>
        <p:txBody>
          <a:bodyPr/>
          <a:lstStyle/>
          <a:p>
            <a:pPr marL="114300"/>
            <a:r>
              <a:rPr lang="en-US" dirty="0"/>
              <a:t>What is a Soft Skill?</a:t>
            </a:r>
          </a:p>
        </p:txBody>
      </p:sp>
      <p:sp>
        <p:nvSpPr>
          <p:cNvPr id="3" name="Content Placeholder 2"/>
          <p:cNvSpPr>
            <a:spLocks noGrp="1"/>
          </p:cNvSpPr>
          <p:nvPr>
            <p:ph idx="1"/>
          </p:nvPr>
        </p:nvSpPr>
        <p:spPr>
          <a:xfrm>
            <a:off x="609599" y="1828800"/>
            <a:ext cx="6347714" cy="4267200"/>
          </a:xfrm>
        </p:spPr>
        <p:txBody>
          <a:bodyPr>
            <a:normAutofit/>
          </a:bodyPr>
          <a:lstStyle/>
          <a:p>
            <a:r>
              <a:rPr lang="en-US" dirty="0" smtClean="0">
                <a:solidFill>
                  <a:schemeClr val="tx1"/>
                </a:solidFill>
              </a:rPr>
              <a:t>Soft Skills </a:t>
            </a:r>
            <a:r>
              <a:rPr lang="en-US" dirty="0">
                <a:solidFill>
                  <a:schemeClr val="tx1"/>
                </a:solidFill>
              </a:rPr>
              <a:t>are character traits and interpersonal skills that characterize a person’s relationships with other people. In the workplace, soft skills are considered a complement to hard </a:t>
            </a:r>
            <a:r>
              <a:rPr lang="en-US" dirty="0" smtClean="0">
                <a:solidFill>
                  <a:schemeClr val="tx1"/>
                </a:solidFill>
              </a:rPr>
              <a:t>skills. </a:t>
            </a:r>
          </a:p>
          <a:p>
            <a:r>
              <a:rPr lang="en-US" dirty="0">
                <a:solidFill>
                  <a:schemeClr val="tx1"/>
                </a:solidFill>
              </a:rPr>
              <a:t>Soft skills are a cluster of productive personality traits that characterize one’s relationships both personal and professional.</a:t>
            </a:r>
          </a:p>
          <a:p>
            <a:r>
              <a:rPr lang="en-US" dirty="0" smtClean="0">
                <a:solidFill>
                  <a:schemeClr val="tx1"/>
                </a:solidFill>
              </a:rPr>
              <a:t>Soft </a:t>
            </a:r>
            <a:r>
              <a:rPr lang="en-US" dirty="0">
                <a:solidFill>
                  <a:schemeClr val="tx1"/>
                </a:solidFill>
              </a:rPr>
              <a:t>Skills are less tangible and harder to quantify, such as etiquette, </a:t>
            </a:r>
            <a:r>
              <a:rPr lang="en-US" dirty="0" smtClean="0">
                <a:solidFill>
                  <a:schemeClr val="tx1"/>
                </a:solidFill>
              </a:rPr>
              <a:t>timeliness, communication skills,  getting </a:t>
            </a:r>
            <a:r>
              <a:rPr lang="en-US" dirty="0">
                <a:solidFill>
                  <a:schemeClr val="tx1"/>
                </a:solidFill>
              </a:rPr>
              <a:t>along with others, listening and engaging in small </a:t>
            </a:r>
            <a:r>
              <a:rPr lang="en-US" dirty="0" smtClean="0">
                <a:solidFill>
                  <a:schemeClr val="tx1"/>
                </a:solidFill>
              </a:rPr>
              <a:t>talk.</a:t>
            </a:r>
          </a:p>
          <a:p>
            <a:r>
              <a:rPr lang="en-US" dirty="0" smtClean="0">
                <a:solidFill>
                  <a:schemeClr val="tx1"/>
                </a:solidFill>
              </a:rPr>
              <a:t>Soft skills are crucial for career success.</a:t>
            </a:r>
          </a:p>
          <a:p>
            <a:endParaRPr lang="en-US" dirty="0" smtClean="0">
              <a:solidFill>
                <a:srgbClr val="FF0000"/>
              </a:solidFill>
            </a:endParaRPr>
          </a:p>
          <a:p>
            <a:pPr marL="0" indent="0">
              <a:buNone/>
            </a:pPr>
            <a:endParaRPr lang="en-US" dirty="0">
              <a:solidFill>
                <a:srgbClr val="FF0000"/>
              </a:solidFill>
            </a:endParaRPr>
          </a:p>
          <a:p>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982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2057400"/>
          </a:xfrm>
        </p:spPr>
        <p:txBody>
          <a:bodyPr/>
          <a:lstStyle/>
          <a:p>
            <a:r>
              <a:rPr lang="en-US" dirty="0" smtClean="0"/>
              <a:t/>
            </a:r>
            <a:br>
              <a:rPr lang="en-US" dirty="0" smtClean="0"/>
            </a:br>
            <a:endParaRPr lang="en-US" dirty="0"/>
          </a:p>
        </p:txBody>
      </p:sp>
      <p:sp>
        <p:nvSpPr>
          <p:cNvPr id="3" name="Content Placeholder 2"/>
          <p:cNvSpPr>
            <a:spLocks noGrp="1"/>
          </p:cNvSpPr>
          <p:nvPr>
            <p:ph idx="1"/>
          </p:nvPr>
        </p:nvSpPr>
        <p:spPr>
          <a:xfrm>
            <a:off x="9525" y="1146969"/>
            <a:ext cx="8229600" cy="5029200"/>
          </a:xfrm>
        </p:spPr>
        <p:txBody>
          <a:bodyPr anchor="ctr">
            <a:noAutofit/>
          </a:bodyPr>
          <a:lstStyle/>
          <a:p>
            <a:pPr marL="457200" lvl="1" indent="0">
              <a:buNone/>
            </a:pPr>
            <a:r>
              <a:rPr lang="en-US" dirty="0" smtClean="0"/>
              <a:t> </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889104"/>
            <a:ext cx="1295400" cy="613816"/>
          </a:xfrm>
          <a:prstGeom prst="rect">
            <a:avLst/>
          </a:prstGeom>
        </p:spPr>
      </p:pic>
      <p:sp>
        <p:nvSpPr>
          <p:cNvPr id="4" name="AutoShape 2" descr="https://www.thebalancecareers.com/thmb/J4W8NmTQYEzXaQ0BUpmDwfTdJY4=/950x0/filters:format(webp)/hard-skills-vs-soft-skills-2063780_FINAL-5bbd0d3fc9e77c005139f5ad.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 Box 2"/>
          <p:cNvSpPr txBox="1">
            <a:spLocks noChangeArrowheads="1"/>
          </p:cNvSpPr>
          <p:nvPr/>
        </p:nvSpPr>
        <p:spPr bwMode="auto">
          <a:xfrm>
            <a:off x="-1588" y="-3175"/>
            <a:ext cx="9112251" cy="6811963"/>
          </a:xfrm>
          <a:prstGeom prst="rect">
            <a:avLst/>
          </a:prstGeom>
          <a:solidFill>
            <a:srgbClr val="FFF3CC"/>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 Box 3"/>
          <p:cNvSpPr txBox="1">
            <a:spLocks noChangeArrowheads="1"/>
          </p:cNvSpPr>
          <p:nvPr/>
        </p:nvSpPr>
        <p:spPr bwMode="auto">
          <a:xfrm>
            <a:off x="846138" y="400050"/>
            <a:ext cx="3236912" cy="1601788"/>
          </a:xfrm>
          <a:prstGeom prst="rect">
            <a:avLst/>
          </a:prstGeom>
          <a:solidFill>
            <a:srgbClr val="5B9BD5"/>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5B9BD5"/>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FFFFFF"/>
                </a:solidFill>
                <a:effectLst/>
                <a:latin typeface="Calibri" panose="020F0502020204030204" pitchFamily="34" charset="0"/>
              </a:rPr>
              <a:t>Hard Skills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Calibri" panose="020F0502020204030204" pitchFamily="34" charset="0"/>
              </a:rPr>
              <a:t>Teachable abilities or skills sets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FFFFFF"/>
                </a:solidFill>
                <a:effectLst/>
                <a:latin typeface="Calibri" panose="020F0502020204030204" pitchFamily="34" charset="0"/>
              </a:rPr>
              <a:t>that are easy to quantify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Text Box 4"/>
          <p:cNvSpPr txBox="1">
            <a:spLocks noChangeArrowheads="1"/>
          </p:cNvSpPr>
          <p:nvPr/>
        </p:nvSpPr>
        <p:spPr bwMode="auto">
          <a:xfrm>
            <a:off x="4249738" y="990600"/>
            <a:ext cx="549275" cy="914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alibri" panose="020F0502020204030204" pitchFamily="34" charset="0"/>
              </a:rPr>
              <a:t>VS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5"/>
          <p:cNvSpPr txBox="1">
            <a:spLocks noChangeArrowheads="1"/>
          </p:cNvSpPr>
          <p:nvPr/>
        </p:nvSpPr>
        <p:spPr bwMode="auto">
          <a:xfrm>
            <a:off x="5013325" y="420688"/>
            <a:ext cx="3238500" cy="1603375"/>
          </a:xfrm>
          <a:prstGeom prst="rect">
            <a:avLst/>
          </a:prstGeom>
          <a:solidFill>
            <a:srgbClr val="9DC3E6"/>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63D71"/>
                </a:solidFill>
                <a:effectLst/>
                <a:latin typeface="Calibri" panose="020F0502020204030204" pitchFamily="34" charset="0"/>
              </a:rPr>
              <a:t>Soft Skills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63D71"/>
                </a:solidFill>
                <a:effectLst/>
                <a:latin typeface="Calibri" panose="020F0502020204030204" pitchFamily="34" charset="0"/>
              </a:rPr>
              <a:t>Also known as “people skills”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63D71"/>
                </a:solidFill>
                <a:effectLst/>
                <a:latin typeface="Calibri" panose="020F0502020204030204" pitchFamily="34" charset="0"/>
              </a:rPr>
              <a:t>or “interpersonal skills”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0" name="Picture 6" descr="Japanese-langua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9950" y="2546350"/>
            <a:ext cx="920750" cy="4683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1" name="Text Box 7"/>
          <p:cNvSpPr txBox="1">
            <a:spLocks noChangeArrowheads="1"/>
          </p:cNvSpPr>
          <p:nvPr/>
        </p:nvSpPr>
        <p:spPr bwMode="auto">
          <a:xfrm>
            <a:off x="1905000" y="2679700"/>
            <a:ext cx="2193925" cy="293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Proficiency in a foreign language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2" name="Picture 8" descr="1024px-Gnome-application-certificat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2813" y="3282950"/>
            <a:ext cx="788987" cy="787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2" name="Text Box 9"/>
          <p:cNvSpPr txBox="1">
            <a:spLocks noChangeArrowheads="1"/>
          </p:cNvSpPr>
          <p:nvPr/>
        </p:nvSpPr>
        <p:spPr bwMode="auto">
          <a:xfrm>
            <a:off x="1947863" y="3594100"/>
            <a:ext cx="1925637" cy="2587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A degree or certificate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4" name="Picture 10" descr="6167810001_850b028c87_z[1]"/>
          <p:cNvPicPr>
            <a:picLocks noChangeAspect="1" noChangeArrowheads="1"/>
          </p:cNvPicPr>
          <p:nvPr/>
        </p:nvPicPr>
        <p:blipFill>
          <a:blip r:embed="rId5" cstate="print">
            <a:lum bright="40000" contrast="40000"/>
            <a:extLst>
              <a:ext uri="{28A0092B-C50C-407E-A947-70E740481C1C}">
                <a14:useLocalDpi xmlns:a14="http://schemas.microsoft.com/office/drawing/2010/main" val="0"/>
              </a:ext>
            </a:extLst>
          </a:blip>
          <a:srcRect/>
          <a:stretch>
            <a:fillRect/>
          </a:stretch>
        </p:blipFill>
        <p:spPr bwMode="auto">
          <a:xfrm>
            <a:off x="896938" y="4337050"/>
            <a:ext cx="860425" cy="3937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Text Box 11"/>
          <p:cNvSpPr txBox="1">
            <a:spLocks noChangeArrowheads="1"/>
          </p:cNvSpPr>
          <p:nvPr/>
        </p:nvSpPr>
        <p:spPr bwMode="auto">
          <a:xfrm>
            <a:off x="1985963" y="4402138"/>
            <a:ext cx="1306512" cy="2905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Typing Speed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6" name="Picture 12" descr="400px-Hybrid_operating_theatre_gemelli_rome[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2813" y="5186363"/>
            <a:ext cx="776287" cy="333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4" name="Text Box 13"/>
          <p:cNvSpPr txBox="1">
            <a:spLocks noChangeArrowheads="1"/>
          </p:cNvSpPr>
          <p:nvPr/>
        </p:nvSpPr>
        <p:spPr bwMode="auto">
          <a:xfrm>
            <a:off x="1985963" y="5262563"/>
            <a:ext cx="1527175" cy="3111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Machine operation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38" name="Picture 14" descr="image-20160712-9274-p9gk2h[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12813" y="5951538"/>
            <a:ext cx="831850" cy="4333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 name="Text Box 15"/>
          <p:cNvSpPr txBox="1">
            <a:spLocks noChangeArrowheads="1"/>
          </p:cNvSpPr>
          <p:nvPr/>
        </p:nvSpPr>
        <p:spPr bwMode="auto">
          <a:xfrm>
            <a:off x="1958975" y="6003925"/>
            <a:ext cx="1914525" cy="3333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Computer programming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pic>
        <p:nvPicPr>
          <p:cNvPr id="1041" name="Picture 17" descr="BULB0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30887" y="2468563"/>
            <a:ext cx="950913" cy="7604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6" name="Text Box 18"/>
          <p:cNvSpPr txBox="1">
            <a:spLocks noChangeArrowheads="1"/>
          </p:cNvSpPr>
          <p:nvPr/>
        </p:nvSpPr>
        <p:spPr bwMode="auto">
          <a:xfrm>
            <a:off x="6889750" y="2713038"/>
            <a:ext cx="1797050" cy="32226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63D71"/>
                </a:solidFill>
                <a:effectLst/>
                <a:latin typeface="Calibri" panose="020F0502020204030204" pitchFamily="34" charset="0"/>
              </a:rPr>
              <a:t>Communication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43" name="Picture 19" descr="pair-talking[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179675" y="6989763"/>
            <a:ext cx="1422400" cy="21939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44" name="Picture 20" descr="small-arrow[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54712" y="3556000"/>
            <a:ext cx="750888" cy="3397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7" name="Text Box 21"/>
          <p:cNvSpPr txBox="1">
            <a:spLocks noChangeArrowheads="1"/>
          </p:cNvSpPr>
          <p:nvPr/>
        </p:nvSpPr>
        <p:spPr bwMode="auto">
          <a:xfrm>
            <a:off x="6927850" y="3559175"/>
            <a:ext cx="1225550" cy="3365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63D71"/>
                </a:solidFill>
                <a:effectLst/>
                <a:latin typeface="Calibri" panose="020F0502020204030204" pitchFamily="34" charset="0"/>
              </a:rPr>
              <a:t>Flexibility</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46" name="Picture 22" descr="leadership[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942012" y="4330700"/>
            <a:ext cx="763588" cy="4206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8" name="Text Box 23"/>
          <p:cNvSpPr txBox="1">
            <a:spLocks noChangeArrowheads="1"/>
          </p:cNvSpPr>
          <p:nvPr/>
        </p:nvSpPr>
        <p:spPr bwMode="auto">
          <a:xfrm>
            <a:off x="6981825" y="4308475"/>
            <a:ext cx="1171575" cy="3778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63D71"/>
                </a:solidFill>
                <a:effectLst/>
                <a:latin typeface="Calibri" panose="020F0502020204030204" pitchFamily="34" charset="0"/>
              </a:rPr>
              <a:t>Leadership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48" name="Picture 24" descr="Working_Together_Teamwork_Puzzle_Concept[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964237" y="5162550"/>
            <a:ext cx="665163" cy="4286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Text Box 25"/>
          <p:cNvSpPr txBox="1">
            <a:spLocks noChangeArrowheads="1"/>
          </p:cNvSpPr>
          <p:nvPr/>
        </p:nvSpPr>
        <p:spPr bwMode="auto">
          <a:xfrm>
            <a:off x="6907212" y="5232400"/>
            <a:ext cx="1322388" cy="2682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63D71"/>
                </a:solidFill>
                <a:effectLst/>
                <a:latin typeface="Calibri" panose="020F0502020204030204" pitchFamily="34" charset="0"/>
              </a:rPr>
              <a:t>Teamwork</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50" name="Picture 26" descr="time_management_101[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32500" y="5983288"/>
            <a:ext cx="673100" cy="35401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0" name="Text Box 27"/>
          <p:cNvSpPr txBox="1">
            <a:spLocks noChangeArrowheads="1"/>
          </p:cNvSpPr>
          <p:nvPr/>
        </p:nvSpPr>
        <p:spPr bwMode="auto">
          <a:xfrm>
            <a:off x="6854825" y="6015038"/>
            <a:ext cx="1527175" cy="2365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63D71"/>
                </a:solidFill>
                <a:effectLst/>
                <a:latin typeface="Calibri" panose="020F0502020204030204" pitchFamily="34" charset="0"/>
              </a:rPr>
              <a:t>Time Management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52" name="Picture 28" descr="Interview-PNG-Clipart[1]"/>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849688" y="3605213"/>
            <a:ext cx="1331912" cy="15988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484470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609601"/>
            <a:ext cx="8229600" cy="685800"/>
          </a:xfrm>
        </p:spPr>
        <p:txBody>
          <a:bodyPr/>
          <a:lstStyle/>
          <a:p>
            <a:r>
              <a:rPr lang="en-US" sz="2800" dirty="0" smtClean="0">
                <a:solidFill>
                  <a:schemeClr val="accent2"/>
                </a:solidFill>
                <a:latin typeface="Book Antiqua" pitchFamily="18" charset="0"/>
              </a:rPr>
              <a:t>    </a:t>
            </a:r>
            <a:r>
              <a:rPr lang="en-US" sz="3600" dirty="0" smtClean="0">
                <a:solidFill>
                  <a:schemeClr val="accent2"/>
                </a:solidFill>
                <a:latin typeface="Book Antiqua" pitchFamily="18" charset="0"/>
              </a:rPr>
              <a:t>Soft Skills</a:t>
            </a:r>
            <a:endParaRPr lang="en-US" sz="3600" dirty="0">
              <a:solidFill>
                <a:schemeClr val="accent2"/>
              </a:solidFill>
              <a:latin typeface="Book Antiqua" pitchFamily="18" charset="0"/>
            </a:endParaRPr>
          </a:p>
        </p:txBody>
      </p:sp>
      <p:sp>
        <p:nvSpPr>
          <p:cNvPr id="3" name="Content Placeholder 2"/>
          <p:cNvSpPr>
            <a:spLocks noGrp="1"/>
          </p:cNvSpPr>
          <p:nvPr>
            <p:ph sz="half" idx="2"/>
          </p:nvPr>
        </p:nvSpPr>
        <p:spPr>
          <a:xfrm>
            <a:off x="838200" y="1676400"/>
            <a:ext cx="6629400" cy="4572000"/>
          </a:xfrm>
        </p:spPr>
        <p:txBody>
          <a:bodyPr>
            <a:normAutofit/>
          </a:bodyPr>
          <a:lstStyle/>
          <a:p>
            <a:r>
              <a:rPr lang="en-US" sz="1800" dirty="0" smtClean="0"/>
              <a:t>Strong Work </a:t>
            </a:r>
            <a:r>
              <a:rPr lang="en-US" dirty="0" smtClean="0"/>
              <a:t>Et</a:t>
            </a:r>
            <a:r>
              <a:rPr lang="en-US" sz="1800" dirty="0" smtClean="0"/>
              <a:t>hic</a:t>
            </a:r>
          </a:p>
          <a:p>
            <a:r>
              <a:rPr lang="en-US" dirty="0" smtClean="0"/>
              <a:t>Positive  Attitude</a:t>
            </a:r>
          </a:p>
          <a:p>
            <a:r>
              <a:rPr lang="en-US" sz="1800" dirty="0" smtClean="0"/>
              <a:t>Good Communication Skills</a:t>
            </a:r>
          </a:p>
          <a:p>
            <a:r>
              <a:rPr lang="en-US" dirty="0" smtClean="0"/>
              <a:t>Time Management Abilities</a:t>
            </a:r>
          </a:p>
          <a:p>
            <a:r>
              <a:rPr lang="en-US" sz="1800" dirty="0" smtClean="0"/>
              <a:t>Problem Solving Skills</a:t>
            </a:r>
          </a:p>
          <a:p>
            <a:r>
              <a:rPr lang="en-US" dirty="0" smtClean="0"/>
              <a:t>Acting as a Team Player</a:t>
            </a:r>
          </a:p>
          <a:p>
            <a:r>
              <a:rPr lang="en-US" sz="1800" dirty="0" smtClean="0"/>
              <a:t>Self Confidence</a:t>
            </a:r>
          </a:p>
          <a:p>
            <a:r>
              <a:rPr lang="en-US" dirty="0" smtClean="0"/>
              <a:t>Ability to Accept and Learn from Criticism</a:t>
            </a:r>
          </a:p>
          <a:p>
            <a:r>
              <a:rPr lang="en-US" sz="1800" dirty="0" smtClean="0"/>
              <a:t>Leadership Skills</a:t>
            </a:r>
          </a:p>
          <a:p>
            <a:pPr lvl="1"/>
            <a:endParaRPr lang="en-US" dirty="0" smtClean="0"/>
          </a:p>
          <a:p>
            <a:pPr lvl="1"/>
            <a:endParaRPr lang="en-US" dirty="0" smtClean="0"/>
          </a:p>
          <a:p>
            <a:pPr lvl="1"/>
            <a:endParaRPr lang="en-US" dirty="0" smtClean="0"/>
          </a:p>
          <a:p>
            <a:pPr lvl="1"/>
            <a:endParaRPr lang="en-US" dirty="0"/>
          </a:p>
          <a:p>
            <a:pPr marL="457200" lvl="1" indent="0">
              <a:buNone/>
            </a:pPr>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425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914400" y="1381390"/>
            <a:ext cx="6686757" cy="5121530"/>
          </a:xfrm>
        </p:spPr>
        <p:txBody>
          <a:bodyPr>
            <a:normAutofit fontScale="92500" lnSpcReduction="20000"/>
          </a:bodyPr>
          <a:lstStyle/>
          <a:p>
            <a:endParaRPr lang="en-US" sz="2000" dirty="0" smtClean="0"/>
          </a:p>
          <a:p>
            <a:r>
              <a:rPr lang="en-US" sz="1900" dirty="0" smtClean="0"/>
              <a:t>A work ethic is a set of moral principles a person uses in their job. People who posses a strong work ethic embody certain principles that guide their work behavior, leading them to produce high-quality work consistently and the output motivates them to stay on track. </a:t>
            </a:r>
          </a:p>
          <a:p>
            <a:r>
              <a:rPr lang="en-US" sz="1900" b="1" dirty="0" smtClean="0"/>
              <a:t>How to demonstrate a strong work ethic to your employer</a:t>
            </a:r>
            <a:r>
              <a:rPr lang="en-US" sz="1900" dirty="0" smtClean="0"/>
              <a:t>. </a:t>
            </a:r>
            <a:endParaRPr lang="en-US" sz="1900" dirty="0"/>
          </a:p>
          <a:p>
            <a:pPr>
              <a:buFont typeface="Wingdings" panose="05000000000000000000" pitchFamily="2" charset="2"/>
              <a:buChar char="ü"/>
            </a:pPr>
            <a:r>
              <a:rPr lang="en-US" sz="1900" dirty="0" smtClean="0"/>
              <a:t>Manage </a:t>
            </a:r>
            <a:r>
              <a:rPr lang="en-US" sz="1900" dirty="0"/>
              <a:t>your time </a:t>
            </a:r>
            <a:r>
              <a:rPr lang="en-US" sz="1900" dirty="0" smtClean="0"/>
              <a:t>wisely</a:t>
            </a:r>
            <a:endParaRPr lang="en-US" sz="1900" dirty="0"/>
          </a:p>
          <a:p>
            <a:pPr>
              <a:buFont typeface="Wingdings" panose="05000000000000000000" pitchFamily="2" charset="2"/>
              <a:buChar char="ü"/>
            </a:pPr>
            <a:r>
              <a:rPr lang="en-US" sz="1900" dirty="0"/>
              <a:t>Be </a:t>
            </a:r>
            <a:r>
              <a:rPr lang="en-US" sz="1900" dirty="0" smtClean="0"/>
              <a:t>honest</a:t>
            </a:r>
            <a:endParaRPr lang="en-US" sz="1900" dirty="0"/>
          </a:p>
          <a:p>
            <a:pPr>
              <a:buFont typeface="Wingdings" panose="05000000000000000000" pitchFamily="2" charset="2"/>
              <a:buChar char="ü"/>
            </a:pPr>
            <a:r>
              <a:rPr lang="en-US" sz="1900" dirty="0"/>
              <a:t>Maintain a balanced and consistent performance in performing your </a:t>
            </a:r>
            <a:r>
              <a:rPr lang="en-US" sz="1900" dirty="0" smtClean="0"/>
              <a:t>work</a:t>
            </a:r>
            <a:endParaRPr lang="en-US" sz="1900" dirty="0"/>
          </a:p>
          <a:p>
            <a:pPr>
              <a:buFont typeface="Wingdings" panose="05000000000000000000" pitchFamily="2" charset="2"/>
              <a:buChar char="ü"/>
            </a:pPr>
            <a:r>
              <a:rPr lang="en-US" sz="1900" dirty="0"/>
              <a:t>Always show </a:t>
            </a:r>
            <a:r>
              <a:rPr lang="en-US" sz="1900" dirty="0" smtClean="0"/>
              <a:t>respect</a:t>
            </a:r>
            <a:endParaRPr lang="en-US" sz="1900" dirty="0"/>
          </a:p>
          <a:p>
            <a:pPr>
              <a:buFont typeface="Wingdings" panose="05000000000000000000" pitchFamily="2" charset="2"/>
              <a:buChar char="ü"/>
            </a:pPr>
            <a:r>
              <a:rPr lang="en-US" sz="1900" dirty="0"/>
              <a:t>Follow the </a:t>
            </a:r>
            <a:r>
              <a:rPr lang="en-US" sz="1900" dirty="0" smtClean="0"/>
              <a:t>rules</a:t>
            </a:r>
            <a:endParaRPr lang="en-US" sz="1900" dirty="0"/>
          </a:p>
          <a:p>
            <a:pPr>
              <a:buFont typeface="Wingdings" panose="05000000000000000000" pitchFamily="2" charset="2"/>
              <a:buChar char="ü"/>
            </a:pPr>
            <a:r>
              <a:rPr lang="en-US" sz="1900" dirty="0"/>
              <a:t>Work with </a:t>
            </a:r>
            <a:r>
              <a:rPr lang="en-US" sz="1900" dirty="0" smtClean="0"/>
              <a:t>others</a:t>
            </a:r>
            <a:endParaRPr lang="en-US" sz="1900" dirty="0"/>
          </a:p>
          <a:p>
            <a:pPr>
              <a:buFont typeface="Wingdings" panose="05000000000000000000" pitchFamily="2" charset="2"/>
              <a:buChar char="ü"/>
            </a:pPr>
            <a:r>
              <a:rPr lang="en-US" sz="1900" dirty="0"/>
              <a:t>Stay fit and </a:t>
            </a:r>
            <a:r>
              <a:rPr lang="en-US" sz="1900" dirty="0" smtClean="0"/>
              <a:t>healthy</a:t>
            </a:r>
            <a:endParaRPr lang="en-US" sz="1900" dirty="0"/>
          </a:p>
          <a:p>
            <a:endParaRPr lang="en-US" sz="2000" dirty="0" smtClean="0"/>
          </a:p>
          <a:p>
            <a:endParaRPr lang="en-US" dirty="0" smtClean="0"/>
          </a:p>
          <a:p>
            <a:endParaRPr lang="en-US" dirty="0"/>
          </a:p>
        </p:txBody>
      </p:sp>
      <p:sp>
        <p:nvSpPr>
          <p:cNvPr id="3" name="TextBox 2"/>
          <p:cNvSpPr txBox="1"/>
          <p:nvPr/>
        </p:nvSpPr>
        <p:spPr>
          <a:xfrm>
            <a:off x="914400" y="685799"/>
            <a:ext cx="5867400" cy="646331"/>
          </a:xfrm>
          <a:prstGeom prst="rect">
            <a:avLst/>
          </a:prstGeom>
          <a:noFill/>
        </p:spPr>
        <p:txBody>
          <a:bodyPr wrap="square" rtlCol="0">
            <a:spAutoFit/>
          </a:bodyPr>
          <a:lstStyle/>
          <a:p>
            <a:r>
              <a:rPr lang="en-US" sz="3600" dirty="0" smtClean="0">
                <a:solidFill>
                  <a:schemeClr val="accent2"/>
                </a:solidFill>
                <a:latin typeface="Book Antiqua" pitchFamily="18" charset="0"/>
              </a:rPr>
              <a:t>Strong Work Ethic</a:t>
            </a:r>
            <a:endParaRPr lang="en-US" sz="3600" dirty="0">
              <a:solidFill>
                <a:schemeClr val="accent2"/>
              </a:solidFill>
              <a:latin typeface="Book Antiqua" pitchFamily="18" charset="0"/>
            </a:endParaRPr>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3421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457200"/>
            <a:ext cx="6347713" cy="685800"/>
          </a:xfrm>
        </p:spPr>
        <p:txBody>
          <a:bodyPr>
            <a:normAutofit/>
          </a:bodyPr>
          <a:lstStyle/>
          <a:p>
            <a:r>
              <a:rPr lang="en-US" dirty="0" smtClean="0"/>
              <a:t>Positive Attitude</a:t>
            </a:r>
            <a:endParaRPr lang="en-US" sz="3200" dirty="0"/>
          </a:p>
        </p:txBody>
      </p:sp>
      <p:sp>
        <p:nvSpPr>
          <p:cNvPr id="3" name="Content Placeholder 2"/>
          <p:cNvSpPr>
            <a:spLocks noGrp="1"/>
          </p:cNvSpPr>
          <p:nvPr>
            <p:ph idx="1"/>
          </p:nvPr>
        </p:nvSpPr>
        <p:spPr>
          <a:xfrm>
            <a:off x="457200" y="1295400"/>
            <a:ext cx="6313045" cy="5207520"/>
          </a:xfrm>
        </p:spPr>
        <p:txBody>
          <a:bodyPr>
            <a:normAutofit fontScale="85000" lnSpcReduction="10000"/>
          </a:bodyPr>
          <a:lstStyle/>
          <a:p>
            <a:r>
              <a:rPr lang="en-US" dirty="0" smtClean="0"/>
              <a:t>A positive attitude is something that goes deeper and has an effect beyond surface cheer. Negative attitudes promote fear, and a narrowing of focus and the mind, while positive attitudes do the opposite. </a:t>
            </a:r>
          </a:p>
          <a:p>
            <a:r>
              <a:rPr lang="en-US" dirty="0" smtClean="0"/>
              <a:t>Studies have shown that having a true positive attitude makes your view of life seem broad, and full of possibilities. That view leads to actually living your life in a way that makes it natural to be exposed to and acquire new skills. </a:t>
            </a:r>
          </a:p>
          <a:p>
            <a:r>
              <a:rPr lang="en-US" dirty="0" smtClean="0"/>
              <a:t>So, how do you go about getting a positive attitude, particularly if it doesn’t come naturally to you?</a:t>
            </a:r>
          </a:p>
          <a:p>
            <a:pPr>
              <a:buFont typeface="Wingdings" panose="05000000000000000000" pitchFamily="2" charset="2"/>
              <a:buChar char="ü"/>
            </a:pPr>
            <a:r>
              <a:rPr lang="en-US" dirty="0" smtClean="0"/>
              <a:t>Surround yourself with positive people</a:t>
            </a:r>
          </a:p>
          <a:p>
            <a:pPr>
              <a:buFont typeface="Wingdings" panose="05000000000000000000" pitchFamily="2" charset="2"/>
              <a:buChar char="ü"/>
            </a:pPr>
            <a:r>
              <a:rPr lang="en-US" dirty="0" smtClean="0"/>
              <a:t>Fill you mind with positive input</a:t>
            </a:r>
          </a:p>
          <a:p>
            <a:pPr>
              <a:buFont typeface="Wingdings" panose="05000000000000000000" pitchFamily="2" charset="2"/>
              <a:buChar char="ü"/>
            </a:pPr>
            <a:r>
              <a:rPr lang="en-US" dirty="0" smtClean="0"/>
              <a:t>Be solution focused</a:t>
            </a:r>
          </a:p>
          <a:p>
            <a:pPr>
              <a:buFont typeface="Wingdings" panose="05000000000000000000" pitchFamily="2" charset="2"/>
              <a:buChar char="ü"/>
            </a:pPr>
            <a:r>
              <a:rPr lang="en-US" dirty="0" smtClean="0"/>
              <a:t>Be nice to other people</a:t>
            </a:r>
          </a:p>
          <a:p>
            <a:pPr>
              <a:buFont typeface="Wingdings" panose="05000000000000000000" pitchFamily="2" charset="2"/>
              <a:buChar char="ü"/>
            </a:pPr>
            <a:r>
              <a:rPr lang="en-US" dirty="0" smtClean="0"/>
              <a:t>Breathe deeply before reacting </a:t>
            </a:r>
          </a:p>
          <a:p>
            <a:pPr>
              <a:buFont typeface="Wingdings" panose="05000000000000000000" pitchFamily="2" charset="2"/>
              <a:buChar char="ü"/>
            </a:pPr>
            <a:r>
              <a:rPr lang="en-US" dirty="0" smtClean="0"/>
              <a:t>Stop yourself from complaining</a:t>
            </a:r>
          </a:p>
          <a:p>
            <a:pPr>
              <a:buFont typeface="Wingdings" panose="05000000000000000000" pitchFamily="2" charset="2"/>
              <a:buChar char="ü"/>
            </a:pPr>
            <a:r>
              <a:rPr lang="en-US" dirty="0" smtClean="0"/>
              <a:t>Embrace Laughing</a:t>
            </a:r>
          </a:p>
          <a:p>
            <a:pPr>
              <a:buFont typeface="Wingdings" panose="05000000000000000000" pitchFamily="2" charset="2"/>
              <a:buChar char="ü"/>
            </a:pPr>
            <a:r>
              <a:rPr lang="en-US" dirty="0" smtClean="0"/>
              <a:t>Fake it until you make it</a:t>
            </a:r>
            <a:endParaRPr lang="en-US"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753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576312" cy="914400"/>
          </a:xfrm>
        </p:spPr>
        <p:txBody>
          <a:bodyPr>
            <a:normAutofit/>
          </a:bodyPr>
          <a:lstStyle/>
          <a:p>
            <a:r>
              <a:rPr lang="en-US" sz="2000" dirty="0" smtClean="0">
                <a:solidFill>
                  <a:srgbClr val="FF0000"/>
                </a:solidFill>
              </a:rPr>
              <a:t/>
            </a:r>
            <a:br>
              <a:rPr lang="en-US" sz="2000" dirty="0" smtClean="0">
                <a:solidFill>
                  <a:srgbClr val="FF0000"/>
                </a:solidFill>
              </a:rPr>
            </a:br>
            <a:r>
              <a:rPr lang="en-US" sz="2000" dirty="0">
                <a:solidFill>
                  <a:srgbClr val="FF0000"/>
                </a:solidFill>
              </a:rPr>
              <a:t> </a:t>
            </a:r>
            <a:r>
              <a:rPr lang="en-US" sz="2000" dirty="0" smtClean="0">
                <a:solidFill>
                  <a:srgbClr val="FF0000"/>
                </a:solidFill>
              </a:rPr>
              <a:t>    </a:t>
            </a:r>
            <a:r>
              <a:rPr lang="en-US" sz="3200" dirty="0" smtClean="0">
                <a:solidFill>
                  <a:schemeClr val="accent2"/>
                </a:solidFill>
              </a:rPr>
              <a:t>Good Communication Skills</a:t>
            </a:r>
            <a:endParaRPr lang="en-US" sz="3200" dirty="0">
              <a:solidFill>
                <a:schemeClr val="accent2"/>
              </a:solidFill>
            </a:endParaRPr>
          </a:p>
        </p:txBody>
      </p:sp>
      <p:sp>
        <p:nvSpPr>
          <p:cNvPr id="3" name="Content Placeholder 2"/>
          <p:cNvSpPr>
            <a:spLocks noGrp="1"/>
          </p:cNvSpPr>
          <p:nvPr>
            <p:ph idx="1"/>
          </p:nvPr>
        </p:nvSpPr>
        <p:spPr>
          <a:xfrm>
            <a:off x="685800" y="1600200"/>
            <a:ext cx="6705600" cy="4800600"/>
          </a:xfrm>
        </p:spPr>
        <p:txBody>
          <a:bodyPr>
            <a:normAutofit fontScale="25000" lnSpcReduction="20000"/>
          </a:bodyPr>
          <a:lstStyle/>
          <a:p>
            <a:r>
              <a:rPr lang="en-US" sz="5600" b="1" dirty="0" smtClean="0"/>
              <a:t>Good </a:t>
            </a:r>
            <a:r>
              <a:rPr lang="en-US" sz="5600" b="1" dirty="0"/>
              <a:t>Communication </a:t>
            </a:r>
            <a:r>
              <a:rPr lang="en-US" sz="5600" b="1" dirty="0" smtClean="0"/>
              <a:t>Skills</a:t>
            </a:r>
            <a:r>
              <a:rPr lang="en-US" sz="5600" dirty="0" smtClean="0"/>
              <a:t>: Both written and verbal  and non-verbal communication skills are of utmost importance in the workplace because they set the tone for how people perceive you and your company. </a:t>
            </a:r>
          </a:p>
          <a:p>
            <a:pPr marL="0" indent="0">
              <a:buNone/>
            </a:pPr>
            <a:endParaRPr lang="en-US" sz="5600" dirty="0" smtClean="0"/>
          </a:p>
          <a:p>
            <a:r>
              <a:rPr lang="en-US" sz="5600" dirty="0"/>
              <a:t>Having good </a:t>
            </a:r>
            <a:r>
              <a:rPr lang="en-US" sz="5600" b="1" dirty="0"/>
              <a:t>communication skills</a:t>
            </a:r>
            <a:r>
              <a:rPr lang="en-US" sz="5600" dirty="0"/>
              <a:t> in the workplace is all about being able to convey information to people clearly and simply, in a way that means things are understood and get </a:t>
            </a:r>
            <a:r>
              <a:rPr lang="en-US" sz="5600" dirty="0" smtClean="0"/>
              <a:t>done</a:t>
            </a:r>
          </a:p>
          <a:p>
            <a:pPr marL="0" indent="0">
              <a:buNone/>
            </a:pPr>
            <a:endParaRPr lang="en-US" sz="5600" dirty="0" smtClean="0"/>
          </a:p>
          <a:p>
            <a:r>
              <a:rPr lang="en-US" sz="5600" b="1" dirty="0"/>
              <a:t>Communication can be categorized into three basic types</a:t>
            </a:r>
            <a:r>
              <a:rPr lang="en-US" sz="5600" dirty="0" smtClean="0"/>
              <a:t>:</a:t>
            </a:r>
          </a:p>
          <a:p>
            <a:pPr marL="0" indent="0">
              <a:buNone/>
            </a:pPr>
            <a:endParaRPr lang="en-US" sz="5600" dirty="0" smtClean="0"/>
          </a:p>
          <a:p>
            <a:pPr marL="0" indent="0">
              <a:lnSpc>
                <a:spcPct val="120000"/>
              </a:lnSpc>
              <a:spcBef>
                <a:spcPts val="0"/>
              </a:spcBef>
              <a:buNone/>
            </a:pPr>
            <a:r>
              <a:rPr lang="en-US" sz="5600" dirty="0"/>
              <a:t> </a:t>
            </a:r>
            <a:r>
              <a:rPr lang="en-US" sz="5600" dirty="0" smtClean="0"/>
              <a:t>       </a:t>
            </a:r>
            <a:r>
              <a:rPr lang="en-US" sz="5600" dirty="0"/>
              <a:t>(1) </a:t>
            </a:r>
            <a:r>
              <a:rPr lang="en-US" sz="5600" b="1" dirty="0" smtClean="0"/>
              <a:t>verbal </a:t>
            </a:r>
            <a:r>
              <a:rPr lang="en-US" sz="5600" dirty="0" smtClean="0"/>
              <a:t>communication</a:t>
            </a:r>
            <a:r>
              <a:rPr lang="en-US" sz="5600" dirty="0"/>
              <a:t>, in which you </a:t>
            </a:r>
            <a:r>
              <a:rPr lang="en-US" sz="5600" b="1" dirty="0"/>
              <a:t>listen</a:t>
            </a:r>
            <a:r>
              <a:rPr lang="en-US" sz="5600" dirty="0"/>
              <a:t> to a person </a:t>
            </a:r>
            <a:r>
              <a:rPr lang="en-US" sz="5600" dirty="0" smtClean="0"/>
              <a:t>to</a:t>
            </a:r>
          </a:p>
          <a:p>
            <a:pPr marL="0" indent="0">
              <a:lnSpc>
                <a:spcPct val="120000"/>
              </a:lnSpc>
              <a:spcBef>
                <a:spcPts val="0"/>
              </a:spcBef>
              <a:buNone/>
            </a:pPr>
            <a:r>
              <a:rPr lang="en-US" sz="5600" dirty="0"/>
              <a:t> </a:t>
            </a:r>
            <a:r>
              <a:rPr lang="en-US" sz="5600" dirty="0" smtClean="0"/>
              <a:t>             understand their meaning. </a:t>
            </a:r>
          </a:p>
          <a:p>
            <a:pPr marL="0" indent="0">
              <a:lnSpc>
                <a:spcPct val="120000"/>
              </a:lnSpc>
              <a:spcBef>
                <a:spcPts val="0"/>
              </a:spcBef>
              <a:buNone/>
            </a:pPr>
            <a:endParaRPr lang="en-US" sz="5600" dirty="0" smtClean="0"/>
          </a:p>
          <a:p>
            <a:pPr marL="0" indent="0">
              <a:lnSpc>
                <a:spcPct val="120000"/>
              </a:lnSpc>
              <a:spcBef>
                <a:spcPts val="0"/>
              </a:spcBef>
              <a:buNone/>
            </a:pPr>
            <a:r>
              <a:rPr lang="en-US" sz="5600" dirty="0"/>
              <a:t> </a:t>
            </a:r>
            <a:r>
              <a:rPr lang="en-US" sz="5600" dirty="0" smtClean="0"/>
              <a:t>       (</a:t>
            </a:r>
            <a:r>
              <a:rPr lang="en-US" sz="5600" dirty="0"/>
              <a:t>2</a:t>
            </a:r>
            <a:r>
              <a:rPr lang="en-US" sz="5600" dirty="0" smtClean="0"/>
              <a:t>) </a:t>
            </a:r>
            <a:r>
              <a:rPr lang="en-US" sz="5600" b="1" dirty="0" smtClean="0"/>
              <a:t>written </a:t>
            </a:r>
            <a:r>
              <a:rPr lang="en-US" sz="5600" b="1" dirty="0"/>
              <a:t>communication</a:t>
            </a:r>
            <a:r>
              <a:rPr lang="en-US" sz="5600" dirty="0"/>
              <a:t>, in which you read their </a:t>
            </a:r>
            <a:r>
              <a:rPr lang="en-US" sz="5600" dirty="0" smtClean="0"/>
              <a:t>meaning.   </a:t>
            </a:r>
          </a:p>
          <a:p>
            <a:pPr marL="0" indent="0">
              <a:lnSpc>
                <a:spcPct val="120000"/>
              </a:lnSpc>
              <a:spcBef>
                <a:spcPts val="0"/>
              </a:spcBef>
              <a:buNone/>
            </a:pPr>
            <a:r>
              <a:rPr lang="en-US" sz="5600" dirty="0"/>
              <a:t> </a:t>
            </a:r>
            <a:r>
              <a:rPr lang="en-US" sz="5600" dirty="0" smtClean="0"/>
              <a:t>            Remember develop </a:t>
            </a:r>
            <a:r>
              <a:rPr lang="en-US" sz="5600" dirty="0"/>
              <a:t>your writing skills and ALWAYS proofread </a:t>
            </a:r>
            <a:r>
              <a:rPr lang="en-US" sz="5600" dirty="0" smtClean="0"/>
              <a:t>before</a:t>
            </a:r>
          </a:p>
          <a:p>
            <a:pPr marL="0" indent="0">
              <a:lnSpc>
                <a:spcPct val="120000"/>
              </a:lnSpc>
              <a:spcBef>
                <a:spcPts val="0"/>
              </a:spcBef>
              <a:buNone/>
            </a:pPr>
            <a:r>
              <a:rPr lang="en-US" sz="5600" dirty="0"/>
              <a:t> </a:t>
            </a:r>
            <a:r>
              <a:rPr lang="en-US" sz="5600" dirty="0" smtClean="0"/>
              <a:t>            hitting the  </a:t>
            </a:r>
            <a:r>
              <a:rPr lang="en-US" sz="5600" dirty="0"/>
              <a:t>“send” button.</a:t>
            </a:r>
          </a:p>
          <a:p>
            <a:pPr marL="0" indent="0">
              <a:buNone/>
            </a:pPr>
            <a:r>
              <a:rPr lang="en-US" sz="5600" dirty="0" smtClean="0"/>
              <a:t> </a:t>
            </a:r>
          </a:p>
          <a:p>
            <a:pPr marL="0" indent="0">
              <a:lnSpc>
                <a:spcPct val="120000"/>
              </a:lnSpc>
              <a:spcBef>
                <a:spcPts val="0"/>
              </a:spcBef>
              <a:buNone/>
            </a:pPr>
            <a:r>
              <a:rPr lang="en-US" sz="5600" dirty="0"/>
              <a:t> </a:t>
            </a:r>
            <a:r>
              <a:rPr lang="en-US" sz="5600" dirty="0" smtClean="0"/>
              <a:t>       </a:t>
            </a:r>
            <a:r>
              <a:rPr lang="en-US" sz="5600" dirty="0"/>
              <a:t>(3) </a:t>
            </a:r>
            <a:r>
              <a:rPr lang="en-US" sz="5600" b="1" dirty="0"/>
              <a:t>nonverbal communication</a:t>
            </a:r>
            <a:r>
              <a:rPr lang="en-US" sz="5600" dirty="0"/>
              <a:t>, in which you observe a </a:t>
            </a:r>
            <a:r>
              <a:rPr lang="en-US" sz="5600" dirty="0" smtClean="0"/>
              <a:t>person</a:t>
            </a:r>
          </a:p>
          <a:p>
            <a:pPr marL="0" indent="0">
              <a:lnSpc>
                <a:spcPct val="120000"/>
              </a:lnSpc>
              <a:spcBef>
                <a:spcPts val="0"/>
              </a:spcBef>
              <a:buNone/>
            </a:pPr>
            <a:r>
              <a:rPr lang="en-US" sz="5600" dirty="0"/>
              <a:t> </a:t>
            </a:r>
            <a:r>
              <a:rPr lang="en-US" sz="5600" dirty="0" smtClean="0"/>
              <a:t>            </a:t>
            </a:r>
            <a:r>
              <a:rPr lang="en-US" sz="5600" dirty="0"/>
              <a:t>and infer meaning</a:t>
            </a:r>
            <a:endParaRPr lang="en-US" sz="5600" dirty="0" smtClean="0"/>
          </a:p>
          <a:p>
            <a:pPr marL="0" indent="0">
              <a:buNone/>
            </a:pPr>
            <a:endParaRPr lang="en-US" dirty="0" smtClean="0"/>
          </a:p>
          <a:p>
            <a:pPr marL="0" indent="0">
              <a:buNone/>
            </a:pPr>
            <a:r>
              <a:rPr lang="en-US" b="1" dirty="0" smtClean="0"/>
              <a:t>     </a:t>
            </a:r>
            <a:r>
              <a:rPr lang="en-US" dirty="0" smtClean="0"/>
              <a:t>     </a:t>
            </a:r>
          </a:p>
          <a:p>
            <a:pPr marL="0" indent="0">
              <a:buNone/>
            </a:pPr>
            <a:endParaRPr lang="en-US" b="1" dirty="0"/>
          </a:p>
        </p:txBody>
      </p:sp>
      <p:pic>
        <p:nvPicPr>
          <p:cNvPr id="6" name="Picture 2" descr="yc logo with tagline you can green yello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5638800"/>
            <a:ext cx="1640542" cy="1045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424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1382</TotalTime>
  <Words>1575</Words>
  <Application>Microsoft Office PowerPoint</Application>
  <PresentationFormat>On-screen Show (4:3)</PresentationFormat>
  <Paragraphs>222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Calibri</vt:lpstr>
      <vt:lpstr>Trebuchet MS</vt:lpstr>
      <vt:lpstr>Wingdings</vt:lpstr>
      <vt:lpstr>Wingdings 3</vt:lpstr>
      <vt:lpstr>Facet</vt:lpstr>
      <vt:lpstr>   Soft Skills vs. Hard Skills</vt:lpstr>
      <vt:lpstr>Workshop Series</vt:lpstr>
      <vt:lpstr> What is a Hard Skill?</vt:lpstr>
      <vt:lpstr>What is a Soft Skill?</vt:lpstr>
      <vt:lpstr> </vt:lpstr>
      <vt:lpstr>PowerPoint Presentation</vt:lpstr>
      <vt:lpstr>PowerPoint Presentation</vt:lpstr>
      <vt:lpstr>Positive Attitude</vt:lpstr>
      <vt:lpstr>      Good Communication Skills</vt:lpstr>
      <vt:lpstr> Time Management Abilities</vt:lpstr>
      <vt:lpstr>Problem Solving Skills</vt:lpstr>
      <vt:lpstr>Acting as a Team Player</vt:lpstr>
      <vt:lpstr> Self Confidence</vt:lpstr>
      <vt:lpstr>Ability to Accept and Learn from Criticism</vt:lpstr>
      <vt:lpstr>Leadership Skills</vt:lpstr>
      <vt:lpstr>Leadership Skills Cont. </vt:lpstr>
      <vt:lpstr>Other Skills</vt:lpstr>
      <vt:lpstr>Other Skills Continued</vt:lpstr>
      <vt:lpstr>Other Skills Continued</vt:lpstr>
      <vt:lpstr>To Summarize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With Confidence</dc:title>
  <dc:creator>Rangel, Christine A</dc:creator>
  <cp:lastModifiedBy>Brannock, Linda</cp:lastModifiedBy>
  <cp:revision>241</cp:revision>
  <cp:lastPrinted>2018-04-02T21:08:35Z</cp:lastPrinted>
  <dcterms:created xsi:type="dcterms:W3CDTF">2015-03-27T22:55:47Z</dcterms:created>
  <dcterms:modified xsi:type="dcterms:W3CDTF">2018-10-31T19:44:55Z</dcterms:modified>
</cp:coreProperties>
</file>